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57" r:id="rId3"/>
    <p:sldId id="259" r:id="rId4"/>
    <p:sldId id="260" r:id="rId5"/>
    <p:sldId id="261" r:id="rId6"/>
    <p:sldId id="272" r:id="rId7"/>
    <p:sldId id="262" r:id="rId8"/>
    <p:sldId id="263" r:id="rId9"/>
    <p:sldId id="264" r:id="rId10"/>
    <p:sldId id="266" r:id="rId11"/>
    <p:sldId id="268" r:id="rId12"/>
    <p:sldId id="270" r:id="rId13"/>
    <p:sldId id="265" r:id="rId14"/>
    <p:sldId id="267" r:id="rId15"/>
    <p:sldId id="271" r:id="rId16"/>
    <p:sldId id="273" r:id="rId17"/>
  </p:sldIdLst>
  <p:sldSz cx="18288000" cy="10287000"/>
  <p:notesSz cx="6858000" cy="9144000"/>
  <p:embeddedFontLst>
    <p:embeddedFont>
      <p:font typeface="Codec Pro" panose="020B0604020202020204" charset="0"/>
      <p:regular r:id="rId18"/>
    </p:embeddedFont>
    <p:embeddedFont>
      <p:font typeface="Codec Pro Bold" panose="020B0604020202020204" charset="0"/>
      <p:regular r:id="rId19"/>
    </p:embeddedFont>
    <p:embeddedFont>
      <p:font typeface="Montserrat Bold" panose="00000800000000000000" pitchFamily="2"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22" autoAdjust="0"/>
  </p:normalViewPr>
  <p:slideViewPr>
    <p:cSldViewPr>
      <p:cViewPr varScale="1">
        <p:scale>
          <a:sx n="41" d="100"/>
          <a:sy n="41" d="100"/>
        </p:scale>
        <p:origin x="84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3.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673927"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txBody>
            <a:bodyPr/>
            <a:lstStyle/>
            <a:p>
              <a:endParaRPr lang="fr-GN" dirty="0"/>
            </a:p>
          </p:txBody>
        </p:sp>
        <p:sp>
          <p:nvSpPr>
            <p:cNvPr id="4" name="TextBox 4"/>
            <p:cNvSpPr txBox="1"/>
            <p:nvPr/>
          </p:nvSpPr>
          <p:spPr>
            <a:xfrm>
              <a:off x="0" y="-66675"/>
              <a:ext cx="2547865" cy="2886972"/>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rot="61647">
            <a:off x="1613901" y="7269307"/>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txBody>
          <a:bodyPr/>
          <a:lstStyle/>
          <a:p>
            <a:endParaRPr lang="fr-GN" dirty="0"/>
          </a:p>
        </p:txBody>
      </p:sp>
      <p:grpSp>
        <p:nvGrpSpPr>
          <p:cNvPr id="6" name="Group 6"/>
          <p:cNvGrpSpPr/>
          <p:nvPr/>
        </p:nvGrpSpPr>
        <p:grpSpPr>
          <a:xfrm>
            <a:off x="786465" y="671982"/>
            <a:ext cx="16094562" cy="8845191"/>
            <a:chOff x="0" y="0"/>
            <a:chExt cx="5767928" cy="3169917"/>
          </a:xfrm>
        </p:grpSpPr>
        <p:sp>
          <p:nvSpPr>
            <p:cNvPr id="7" name="Freeform 7"/>
            <p:cNvSpPr/>
            <p:nvPr/>
          </p:nvSpPr>
          <p:spPr>
            <a:xfrm>
              <a:off x="0" y="0"/>
              <a:ext cx="5767927" cy="3169917"/>
            </a:xfrm>
            <a:custGeom>
              <a:avLst/>
              <a:gdLst/>
              <a:ahLst/>
              <a:cxnLst/>
              <a:rect l="l" t="t" r="r" b="b"/>
              <a:pathLst>
                <a:path w="5767927" h="3169917">
                  <a:moveTo>
                    <a:pt x="26938" y="0"/>
                  </a:moveTo>
                  <a:lnTo>
                    <a:pt x="5740990" y="0"/>
                  </a:lnTo>
                  <a:cubicBezTo>
                    <a:pt x="5748134" y="0"/>
                    <a:pt x="5754986" y="2838"/>
                    <a:pt x="5760038" y="7890"/>
                  </a:cubicBezTo>
                  <a:cubicBezTo>
                    <a:pt x="5765089" y="12942"/>
                    <a:pt x="5767927" y="19793"/>
                    <a:pt x="5767927" y="26938"/>
                  </a:cubicBezTo>
                  <a:lnTo>
                    <a:pt x="5767927" y="3142979"/>
                  </a:lnTo>
                  <a:cubicBezTo>
                    <a:pt x="5767927" y="3157856"/>
                    <a:pt x="5755867" y="3169917"/>
                    <a:pt x="5740990" y="3169917"/>
                  </a:cubicBezTo>
                  <a:lnTo>
                    <a:pt x="26938" y="3169917"/>
                  </a:lnTo>
                  <a:cubicBezTo>
                    <a:pt x="19793" y="3169917"/>
                    <a:pt x="12942" y="3167079"/>
                    <a:pt x="7890" y="3162027"/>
                  </a:cubicBezTo>
                  <a:cubicBezTo>
                    <a:pt x="2838" y="3156975"/>
                    <a:pt x="0" y="3150124"/>
                    <a:pt x="0" y="3142979"/>
                  </a:cubicBezTo>
                  <a:lnTo>
                    <a:pt x="0" y="26938"/>
                  </a:lnTo>
                  <a:cubicBezTo>
                    <a:pt x="0" y="12060"/>
                    <a:pt x="12060" y="0"/>
                    <a:pt x="26938" y="0"/>
                  </a:cubicBezTo>
                  <a:close/>
                </a:path>
              </a:pathLst>
            </a:custGeom>
            <a:solidFill>
              <a:srgbClr val="FFFFFF"/>
            </a:solidFill>
          </p:spPr>
        </p:sp>
        <p:sp>
          <p:nvSpPr>
            <p:cNvPr id="8" name="TextBox 8"/>
            <p:cNvSpPr txBox="1"/>
            <p:nvPr/>
          </p:nvSpPr>
          <p:spPr>
            <a:xfrm>
              <a:off x="0" y="-47625"/>
              <a:ext cx="5767928" cy="3217542"/>
            </a:xfrm>
            <a:prstGeom prst="rect">
              <a:avLst/>
            </a:prstGeom>
          </p:spPr>
          <p:txBody>
            <a:bodyPr lIns="50800" tIns="50800" rIns="50800" bIns="50800" rtlCol="0" anchor="ctr"/>
            <a:lstStyle/>
            <a:p>
              <a:pPr algn="ctr">
                <a:lnSpc>
                  <a:spcPts val="1852"/>
                </a:lnSpc>
              </a:pPr>
              <a:endParaRPr dirty="0"/>
            </a:p>
          </p:txBody>
        </p:sp>
      </p:gr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66675"/>
              <a:ext cx="812800" cy="1954797"/>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7262188" y="104666"/>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AutoShape 14"/>
          <p:cNvSpPr/>
          <p:nvPr/>
        </p:nvSpPr>
        <p:spPr>
          <a:xfrm flipH="1" flipV="1">
            <a:off x="1615160" y="1586996"/>
            <a:ext cx="0" cy="6902582"/>
          </a:xfrm>
          <a:prstGeom prst="line">
            <a:avLst/>
          </a:prstGeom>
          <a:ln w="28575" cap="flat">
            <a:solidFill>
              <a:srgbClr val="000000"/>
            </a:solidFill>
            <a:prstDash val="solid"/>
            <a:headEnd type="none" w="sm" len="sm"/>
            <a:tailEnd type="none" w="sm" len="sm"/>
          </a:ln>
        </p:spPr>
      </p:sp>
      <p:sp>
        <p:nvSpPr>
          <p:cNvPr id="15" name="Freeform 15"/>
          <p:cNvSpPr/>
          <p:nvPr/>
        </p:nvSpPr>
        <p:spPr>
          <a:xfrm>
            <a:off x="10029842" y="989623"/>
            <a:ext cx="7737026" cy="8185425"/>
          </a:xfrm>
          <a:custGeom>
            <a:avLst/>
            <a:gdLst/>
            <a:ahLst/>
            <a:cxnLst/>
            <a:rect l="l" t="t" r="r" b="b"/>
            <a:pathLst>
              <a:path w="7750896" h="8143333">
                <a:moveTo>
                  <a:pt x="0" y="0"/>
                </a:moveTo>
                <a:lnTo>
                  <a:pt x="7750896" y="0"/>
                </a:lnTo>
                <a:lnTo>
                  <a:pt x="7750896" y="8143334"/>
                </a:lnTo>
                <a:lnTo>
                  <a:pt x="0" y="8143334"/>
                </a:lnTo>
                <a:lnTo>
                  <a:pt x="0" y="0"/>
                </a:lnTo>
                <a:close/>
              </a:path>
            </a:pathLst>
          </a:custGeom>
          <a:blipFill>
            <a:blip r:embed="rId5"/>
            <a:stretch>
              <a:fillRect b="-26907"/>
            </a:stretch>
          </a:blipFill>
        </p:spPr>
        <p:txBody>
          <a:bodyPr/>
          <a:lstStyle/>
          <a:p>
            <a:endParaRPr lang="fr-GN" dirty="0"/>
          </a:p>
        </p:txBody>
      </p:sp>
      <p:sp>
        <p:nvSpPr>
          <p:cNvPr id="16" name="TextBox 16"/>
          <p:cNvSpPr txBox="1"/>
          <p:nvPr/>
        </p:nvSpPr>
        <p:spPr>
          <a:xfrm>
            <a:off x="2054452" y="947982"/>
            <a:ext cx="6685253" cy="759695"/>
          </a:xfrm>
          <a:prstGeom prst="rect">
            <a:avLst/>
          </a:prstGeom>
        </p:spPr>
        <p:txBody>
          <a:bodyPr wrap="square" lIns="0" tIns="0" rIns="0" bIns="0" rtlCol="0" anchor="t">
            <a:spAutoFit/>
          </a:bodyPr>
          <a:lstStyle/>
          <a:p>
            <a:pPr algn="l">
              <a:lnSpc>
                <a:spcPts val="5540"/>
              </a:lnSpc>
            </a:pPr>
            <a:r>
              <a:rPr lang="en-US" sz="6896" b="1" dirty="0">
                <a:solidFill>
                  <a:srgbClr val="000000"/>
                </a:solidFill>
                <a:latin typeface="Codec Pro Bold"/>
                <a:sym typeface="Codec Pro Bold"/>
              </a:rPr>
              <a:t>Apropos de Moi</a:t>
            </a:r>
          </a:p>
        </p:txBody>
      </p:sp>
      <p:sp>
        <p:nvSpPr>
          <p:cNvPr id="17" name="TextBox 17"/>
          <p:cNvSpPr txBox="1"/>
          <p:nvPr/>
        </p:nvSpPr>
        <p:spPr>
          <a:xfrm>
            <a:off x="1816445" y="1930244"/>
            <a:ext cx="8118476" cy="6401753"/>
          </a:xfrm>
          <a:prstGeom prst="rect">
            <a:avLst/>
          </a:prstGeom>
        </p:spPr>
        <p:txBody>
          <a:bodyPr wrap="square" lIns="0" tIns="0" rIns="0" bIns="0" rtlCol="0" anchor="t">
            <a:spAutoFit/>
          </a:bodyPr>
          <a:lstStyle/>
          <a:p>
            <a:r>
              <a:rPr lang="en-US" sz="3200" dirty="0">
                <a:solidFill>
                  <a:srgbClr val="000000"/>
                </a:solidFill>
                <a:latin typeface="Codec Pro"/>
                <a:sym typeface="Codec Pro Bold"/>
              </a:rPr>
              <a:t>Je suis Ibrahima Sory Traoré, étudiant à l’Institut Supérieur de Technologie de Mamou, affilié à Simplon Guinée. Passionné par le développement de solutions informatiques, je m’intéresse particulièrement à l’optimisation de la gestion des entreprises. Ce projet de Système de Gestion des Ressources Humaines (SGRH) illustre mon engagement à automatiser et sécuriser les processus RH, en proposant aux PME une application web simple, intuitive et performante.</a:t>
            </a:r>
          </a:p>
        </p:txBody>
      </p:sp>
      <p:sp>
        <p:nvSpPr>
          <p:cNvPr id="19" name="AutoShape 5">
            <a:extLst>
              <a:ext uri="{FF2B5EF4-FFF2-40B4-BE49-F238E27FC236}">
                <a16:creationId xmlns:a16="http://schemas.microsoft.com/office/drawing/2014/main" id="{D92871B3-A803-512A-82ED-F3324293F575}"/>
              </a:ext>
            </a:extLst>
          </p:cNvPr>
          <p:cNvSpPr/>
          <p:nvPr/>
        </p:nvSpPr>
        <p:spPr>
          <a:xfrm flipH="1">
            <a:off x="10102551" y="9989216"/>
            <a:ext cx="5854765" cy="0"/>
          </a:xfrm>
          <a:prstGeom prst="line">
            <a:avLst/>
          </a:prstGeom>
          <a:ln w="28575" cap="flat">
            <a:solidFill>
              <a:srgbClr val="000000"/>
            </a:solidFill>
            <a:prstDash val="solid"/>
            <a:headEnd type="none" w="sm" len="sm"/>
            <a:tailEnd type="none" w="sm" len="sm"/>
          </a:ln>
        </p:spPr>
      </p:sp>
      <p:sp>
        <p:nvSpPr>
          <p:cNvPr id="20" name="TextBox 10">
            <a:extLst>
              <a:ext uri="{FF2B5EF4-FFF2-40B4-BE49-F238E27FC236}">
                <a16:creationId xmlns:a16="http://schemas.microsoft.com/office/drawing/2014/main" id="{567577C0-53E4-2F70-21D5-F0A33AEBF4B9}"/>
              </a:ext>
            </a:extLst>
          </p:cNvPr>
          <p:cNvSpPr txBox="1"/>
          <p:nvPr/>
        </p:nvSpPr>
        <p:spPr>
          <a:xfrm>
            <a:off x="16066591" y="9615018"/>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D9EAAEE-A424-C557-52C5-FD9E084E8C35}"/>
              </a:ext>
            </a:extLst>
          </p:cNvPr>
          <p:cNvSpPr txBox="1"/>
          <p:nvPr/>
        </p:nvSpPr>
        <p:spPr>
          <a:xfrm>
            <a:off x="3352800" y="1028700"/>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a:extLst>
              <a:ext uri="{FF2B5EF4-FFF2-40B4-BE49-F238E27FC236}">
                <a16:creationId xmlns:a16="http://schemas.microsoft.com/office/drawing/2014/main" id="{FD1EC8EC-7071-F76A-36A4-389AEEF00ABB}"/>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a:extLst>
              <a:ext uri="{FF2B5EF4-FFF2-40B4-BE49-F238E27FC236}">
                <a16:creationId xmlns:a16="http://schemas.microsoft.com/office/drawing/2014/main" id="{2A588E64-DF71-0B73-426E-B32C7DDF305C}"/>
              </a:ext>
            </a:extLst>
          </p:cNvPr>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a:extLst>
              <a:ext uri="{FF2B5EF4-FFF2-40B4-BE49-F238E27FC236}">
                <a16:creationId xmlns:a16="http://schemas.microsoft.com/office/drawing/2014/main" id="{38265DCF-B2A9-A8F0-C3B2-05B98BBC1C8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10</a:t>
            </a:r>
          </a:p>
        </p:txBody>
      </p:sp>
      <p:sp>
        <p:nvSpPr>
          <p:cNvPr id="7" name="TextBox 7">
            <a:extLst>
              <a:ext uri="{FF2B5EF4-FFF2-40B4-BE49-F238E27FC236}">
                <a16:creationId xmlns:a16="http://schemas.microsoft.com/office/drawing/2014/main" id="{7CA22983-67AD-C814-5195-43F6D607B503}"/>
              </a:ext>
            </a:extLst>
          </p:cNvPr>
          <p:cNvSpPr txBox="1"/>
          <p:nvPr/>
        </p:nvSpPr>
        <p:spPr>
          <a:xfrm>
            <a:off x="2705100" y="2989064"/>
            <a:ext cx="14554200" cy="4308872"/>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Gestion des départements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Ajout </a:t>
            </a:r>
            <a:r>
              <a:rPr lang="fr-FR" sz="4000" dirty="0">
                <a:solidFill>
                  <a:srgbClr val="000000"/>
                </a:solidFill>
                <a:latin typeface="Codec Pro"/>
              </a:rPr>
              <a:t>,</a:t>
            </a:r>
            <a:r>
              <a:rPr lang="fr-GN" sz="4000" dirty="0">
                <a:solidFill>
                  <a:srgbClr val="000000"/>
                </a:solidFill>
                <a:latin typeface="Codec Pro"/>
              </a:rPr>
              <a:t> modification</a:t>
            </a:r>
            <a:r>
              <a:rPr lang="fr-FR" sz="4000" dirty="0">
                <a:solidFill>
                  <a:srgbClr val="000000"/>
                </a:solidFill>
                <a:latin typeface="Codec Pro"/>
              </a:rPr>
              <a:t> et suppression </a:t>
            </a:r>
            <a:endParaRPr lang="fr-FR" sz="4000" dirty="0">
              <a:solidFill>
                <a:srgbClr val="000000"/>
              </a:solidFill>
              <a:latin typeface="Codec Pro"/>
              <a:ea typeface="Codec Pro"/>
              <a:cs typeface="Codec Pro"/>
              <a:sym typeface="Codec Pro"/>
            </a:endParaRPr>
          </a:p>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Évaluation des performances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Objectifs, suivi, évaluation annuelle</a:t>
            </a:r>
            <a:endParaRPr lang="fr-FR" sz="4000" dirty="0">
              <a:solidFill>
                <a:srgbClr val="000000"/>
              </a:solidFill>
              <a:latin typeface="Codec Pro"/>
              <a:ea typeface="Codec Pro"/>
              <a:cs typeface="Codec Pro"/>
              <a:sym typeface="Codec Pro"/>
            </a:endParaRPr>
          </a:p>
          <a:p>
            <a:pPr marL="457200" indent="-457200">
              <a:buFont typeface="Wingdings" panose="05000000000000000000" pitchFamily="2" charset="2"/>
              <a:buChar char="q"/>
            </a:pPr>
            <a:r>
              <a:rPr lang="fr-FR" sz="4000" dirty="0">
                <a:solidFill>
                  <a:srgbClr val="000000"/>
                </a:solidFill>
                <a:latin typeface="Codec Pro"/>
                <a:ea typeface="Codec Pro"/>
                <a:cs typeface="Codec Pro"/>
                <a:sym typeface="Codec Pro"/>
              </a:rPr>
              <a:t> Rapports et statistiques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Taux d’absentéisme, turnover, historique des salaires</a:t>
            </a:r>
          </a:p>
          <a:p>
            <a:endParaRPr lang="en-US" sz="4000" dirty="0">
              <a:solidFill>
                <a:srgbClr val="000000"/>
              </a:solidFill>
              <a:latin typeface="Codec Pro"/>
              <a:ea typeface="Codec Pro"/>
              <a:cs typeface="Codec Pro"/>
              <a:sym typeface="Codec Pro"/>
            </a:endParaRPr>
          </a:p>
        </p:txBody>
      </p:sp>
    </p:spTree>
    <p:extLst>
      <p:ext uri="{BB962C8B-B14F-4D97-AF65-F5344CB8AC3E}">
        <p14:creationId xmlns:p14="http://schemas.microsoft.com/office/powerpoint/2010/main" val="21330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1384FD2-6CEC-43CD-F31F-DC311AD75A90}"/>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5">
            <a:extLst>
              <a:ext uri="{FF2B5EF4-FFF2-40B4-BE49-F238E27FC236}">
                <a16:creationId xmlns:a16="http://schemas.microsoft.com/office/drawing/2014/main" id="{4874A512-493B-F4BC-9B4E-5BBE2266731B}"/>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12" name="TextBox 9">
            <a:extLst>
              <a:ext uri="{FF2B5EF4-FFF2-40B4-BE49-F238E27FC236}">
                <a16:creationId xmlns:a16="http://schemas.microsoft.com/office/drawing/2014/main" id="{59AAB55A-06B3-3A98-F1BA-9533A338CE15}"/>
              </a:ext>
            </a:extLst>
          </p:cNvPr>
          <p:cNvSpPr txBox="1"/>
          <p:nvPr/>
        </p:nvSpPr>
        <p:spPr>
          <a:xfrm>
            <a:off x="4390433" y="843218"/>
            <a:ext cx="85344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Technologie Utiliser</a:t>
            </a:r>
            <a:endParaRPr lang="en-US" sz="6600" b="1" dirty="0">
              <a:solidFill>
                <a:srgbClr val="000000"/>
              </a:solidFill>
              <a:latin typeface="Codec Pro Bold"/>
              <a:sym typeface="Codec Pro Bold"/>
            </a:endParaRPr>
          </a:p>
        </p:txBody>
      </p:sp>
      <p:sp>
        <p:nvSpPr>
          <p:cNvPr id="13" name="TextBox 10">
            <a:extLst>
              <a:ext uri="{FF2B5EF4-FFF2-40B4-BE49-F238E27FC236}">
                <a16:creationId xmlns:a16="http://schemas.microsoft.com/office/drawing/2014/main" id="{07A92280-41CC-C636-9C5E-22CCE160FE1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11</a:t>
            </a:r>
          </a:p>
        </p:txBody>
      </p:sp>
      <p:grpSp>
        <p:nvGrpSpPr>
          <p:cNvPr id="4" name="Group 2">
            <a:extLst>
              <a:ext uri="{FF2B5EF4-FFF2-40B4-BE49-F238E27FC236}">
                <a16:creationId xmlns:a16="http://schemas.microsoft.com/office/drawing/2014/main" id="{E5D5DD2E-CB06-8B3B-D713-2BBDD65B1F0F}"/>
              </a:ext>
            </a:extLst>
          </p:cNvPr>
          <p:cNvGrpSpPr/>
          <p:nvPr/>
        </p:nvGrpSpPr>
        <p:grpSpPr>
          <a:xfrm>
            <a:off x="1030013" y="2705104"/>
            <a:ext cx="4913365" cy="6172196"/>
            <a:chOff x="0" y="0"/>
            <a:chExt cx="4274726" cy="1344349"/>
          </a:xfrm>
        </p:grpSpPr>
        <p:sp>
          <p:nvSpPr>
            <p:cNvPr id="5" name="Freeform 3">
              <a:extLst>
                <a:ext uri="{FF2B5EF4-FFF2-40B4-BE49-F238E27FC236}">
                  <a16:creationId xmlns:a16="http://schemas.microsoft.com/office/drawing/2014/main" id="{1E65208C-CC1D-964A-E256-3EC4A833A281}"/>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6" name="TextBox 4">
              <a:extLst>
                <a:ext uri="{FF2B5EF4-FFF2-40B4-BE49-F238E27FC236}">
                  <a16:creationId xmlns:a16="http://schemas.microsoft.com/office/drawing/2014/main" id="{1EE8895D-F4E4-B81D-4710-DDBF9E9BF33C}"/>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48" name="TextBox 9">
            <a:extLst>
              <a:ext uri="{FF2B5EF4-FFF2-40B4-BE49-F238E27FC236}">
                <a16:creationId xmlns:a16="http://schemas.microsoft.com/office/drawing/2014/main" id="{3E675FCD-90E6-860E-2990-0CE045B11DDE}"/>
              </a:ext>
            </a:extLst>
          </p:cNvPr>
          <p:cNvSpPr txBox="1"/>
          <p:nvPr/>
        </p:nvSpPr>
        <p:spPr>
          <a:xfrm>
            <a:off x="2001017"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Frontend</a:t>
            </a:r>
          </a:p>
        </p:txBody>
      </p:sp>
      <p:sp>
        <p:nvSpPr>
          <p:cNvPr id="49" name="TextBox 9">
            <a:extLst>
              <a:ext uri="{FF2B5EF4-FFF2-40B4-BE49-F238E27FC236}">
                <a16:creationId xmlns:a16="http://schemas.microsoft.com/office/drawing/2014/main" id="{10B7367C-DF35-5DCF-B7E2-E2FE48BBF678}"/>
              </a:ext>
            </a:extLst>
          </p:cNvPr>
          <p:cNvSpPr txBox="1"/>
          <p:nvPr/>
        </p:nvSpPr>
        <p:spPr>
          <a:xfrm>
            <a:off x="1702472" y="3818598"/>
            <a:ext cx="3886200" cy="3767313"/>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React</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Tailwind CSS</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Chart.js</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leaflet</a:t>
            </a:r>
          </a:p>
        </p:txBody>
      </p:sp>
      <p:grpSp>
        <p:nvGrpSpPr>
          <p:cNvPr id="50" name="Group 2">
            <a:extLst>
              <a:ext uri="{FF2B5EF4-FFF2-40B4-BE49-F238E27FC236}">
                <a16:creationId xmlns:a16="http://schemas.microsoft.com/office/drawing/2014/main" id="{F42C97A4-369D-C5FF-7BB4-F0F7687CE765}"/>
              </a:ext>
            </a:extLst>
          </p:cNvPr>
          <p:cNvGrpSpPr/>
          <p:nvPr/>
        </p:nvGrpSpPr>
        <p:grpSpPr>
          <a:xfrm>
            <a:off x="6615837" y="2734060"/>
            <a:ext cx="4913365" cy="6172196"/>
            <a:chOff x="0" y="0"/>
            <a:chExt cx="4274726" cy="1344349"/>
          </a:xfrm>
        </p:grpSpPr>
        <p:sp>
          <p:nvSpPr>
            <p:cNvPr id="51" name="Freeform 3">
              <a:extLst>
                <a:ext uri="{FF2B5EF4-FFF2-40B4-BE49-F238E27FC236}">
                  <a16:creationId xmlns:a16="http://schemas.microsoft.com/office/drawing/2014/main" id="{A0A1E83B-9015-E034-4AEB-787D3274B253}"/>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2" name="TextBox 4">
              <a:extLst>
                <a:ext uri="{FF2B5EF4-FFF2-40B4-BE49-F238E27FC236}">
                  <a16:creationId xmlns:a16="http://schemas.microsoft.com/office/drawing/2014/main" id="{681950EE-F9E8-9F05-2395-7BBDF8B4FF09}"/>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3" name="TextBox 9">
            <a:extLst>
              <a:ext uri="{FF2B5EF4-FFF2-40B4-BE49-F238E27FC236}">
                <a16:creationId xmlns:a16="http://schemas.microsoft.com/office/drawing/2014/main" id="{C607BB9F-E438-2388-F43B-C0E8189E59B2}"/>
              </a:ext>
            </a:extLst>
          </p:cNvPr>
          <p:cNvSpPr txBox="1"/>
          <p:nvPr/>
        </p:nvSpPr>
        <p:spPr>
          <a:xfrm>
            <a:off x="7487419"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Backend</a:t>
            </a:r>
          </a:p>
        </p:txBody>
      </p:sp>
      <p:sp>
        <p:nvSpPr>
          <p:cNvPr id="54" name="TextBox 9">
            <a:extLst>
              <a:ext uri="{FF2B5EF4-FFF2-40B4-BE49-F238E27FC236}">
                <a16:creationId xmlns:a16="http://schemas.microsoft.com/office/drawing/2014/main" id="{0F8E7F1B-FB54-1550-60D9-702CB8283F23}"/>
              </a:ext>
            </a:extLst>
          </p:cNvPr>
          <p:cNvSpPr txBox="1"/>
          <p:nvPr/>
        </p:nvSpPr>
        <p:spPr>
          <a:xfrm>
            <a:off x="7030873" y="3907545"/>
            <a:ext cx="4170527" cy="3753913"/>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Node.js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Express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 emailer</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jwt</a:t>
            </a:r>
          </a:p>
        </p:txBody>
      </p:sp>
      <p:grpSp>
        <p:nvGrpSpPr>
          <p:cNvPr id="55" name="Group 2">
            <a:extLst>
              <a:ext uri="{FF2B5EF4-FFF2-40B4-BE49-F238E27FC236}">
                <a16:creationId xmlns:a16="http://schemas.microsoft.com/office/drawing/2014/main" id="{2622541D-438E-1CA6-ED8A-0F3C6E434FB9}"/>
              </a:ext>
            </a:extLst>
          </p:cNvPr>
          <p:cNvGrpSpPr/>
          <p:nvPr/>
        </p:nvGrpSpPr>
        <p:grpSpPr>
          <a:xfrm>
            <a:off x="12219447" y="2705104"/>
            <a:ext cx="5327889" cy="6172196"/>
            <a:chOff x="0" y="0"/>
            <a:chExt cx="4274726" cy="1344349"/>
          </a:xfrm>
        </p:grpSpPr>
        <p:sp>
          <p:nvSpPr>
            <p:cNvPr id="56" name="Freeform 3">
              <a:extLst>
                <a:ext uri="{FF2B5EF4-FFF2-40B4-BE49-F238E27FC236}">
                  <a16:creationId xmlns:a16="http://schemas.microsoft.com/office/drawing/2014/main" id="{B2F1C7B7-D6C7-628A-8A8D-DF9B826865EF}"/>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7" name="TextBox 4">
              <a:extLst>
                <a:ext uri="{FF2B5EF4-FFF2-40B4-BE49-F238E27FC236}">
                  <a16:creationId xmlns:a16="http://schemas.microsoft.com/office/drawing/2014/main" id="{15C4C4BA-AD94-985C-2AD2-72C171BBD597}"/>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8" name="TextBox 9">
            <a:extLst>
              <a:ext uri="{FF2B5EF4-FFF2-40B4-BE49-F238E27FC236}">
                <a16:creationId xmlns:a16="http://schemas.microsoft.com/office/drawing/2014/main" id="{58970D80-FDB2-09F6-9F44-9B9AEEE81DB3}"/>
              </a:ext>
            </a:extLst>
          </p:cNvPr>
          <p:cNvSpPr txBox="1"/>
          <p:nvPr/>
        </p:nvSpPr>
        <p:spPr>
          <a:xfrm>
            <a:off x="12476236" y="2734060"/>
            <a:ext cx="4814307" cy="868507"/>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Base de données</a:t>
            </a:r>
          </a:p>
        </p:txBody>
      </p:sp>
      <p:sp>
        <p:nvSpPr>
          <p:cNvPr id="59" name="TextBox 9">
            <a:extLst>
              <a:ext uri="{FF2B5EF4-FFF2-40B4-BE49-F238E27FC236}">
                <a16:creationId xmlns:a16="http://schemas.microsoft.com/office/drawing/2014/main" id="{AECF2EC9-D09C-A1F7-86FF-8021A4C5DD48}"/>
              </a:ext>
            </a:extLst>
          </p:cNvPr>
          <p:cNvSpPr txBox="1"/>
          <p:nvPr/>
        </p:nvSpPr>
        <p:spPr>
          <a:xfrm>
            <a:off x="12695691" y="4864188"/>
            <a:ext cx="4375399" cy="868507"/>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MongoDB</a:t>
            </a:r>
          </a:p>
        </p:txBody>
      </p:sp>
    </p:spTree>
    <p:extLst>
      <p:ext uri="{BB962C8B-B14F-4D97-AF65-F5344CB8AC3E}">
        <p14:creationId xmlns:p14="http://schemas.microsoft.com/office/powerpoint/2010/main" val="179193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214E6B97-7E2B-1D81-AC97-5AA0AAEFB303}"/>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4EB6C0D5-579E-BA54-4CDB-C690FC730C5F}"/>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D63ED7A1-0BAF-7533-42B4-F337CC3FDB57}"/>
              </a:ext>
            </a:extLst>
          </p:cNvPr>
          <p:cNvSpPr txBox="1"/>
          <p:nvPr/>
        </p:nvSpPr>
        <p:spPr>
          <a:xfrm>
            <a:off x="3886200" y="707321"/>
            <a:ext cx="67818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Les outils utiliser</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4CDF860E-04D7-3125-6981-19FD0D0DB1A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12</a:t>
            </a:r>
          </a:p>
        </p:txBody>
      </p:sp>
      <p:pic>
        <p:nvPicPr>
          <p:cNvPr id="18" name="Image 17">
            <a:extLst>
              <a:ext uri="{FF2B5EF4-FFF2-40B4-BE49-F238E27FC236}">
                <a16:creationId xmlns:a16="http://schemas.microsoft.com/office/drawing/2014/main" id="{7DE717DE-20EB-D7B9-9011-773243570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613" y="2026531"/>
            <a:ext cx="5396787" cy="4762500"/>
          </a:xfrm>
          <a:prstGeom prst="rect">
            <a:avLst/>
          </a:prstGeom>
        </p:spPr>
      </p:pic>
      <p:pic>
        <p:nvPicPr>
          <p:cNvPr id="23" name="Image 22">
            <a:extLst>
              <a:ext uri="{FF2B5EF4-FFF2-40B4-BE49-F238E27FC236}">
                <a16:creationId xmlns:a16="http://schemas.microsoft.com/office/drawing/2014/main" id="{5F2B48C1-5360-B704-C633-5716EC70B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7100" y="1669123"/>
            <a:ext cx="4762500" cy="4762500"/>
          </a:xfrm>
          <a:prstGeom prst="rect">
            <a:avLst/>
          </a:prstGeom>
        </p:spPr>
      </p:pic>
      <p:pic>
        <p:nvPicPr>
          <p:cNvPr id="24" name="Image 23">
            <a:extLst>
              <a:ext uri="{FF2B5EF4-FFF2-40B4-BE49-F238E27FC236}">
                <a16:creationId xmlns:a16="http://schemas.microsoft.com/office/drawing/2014/main" id="{D6059802-F863-621B-8862-3E6AA867E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6202" y="1407019"/>
            <a:ext cx="4191000" cy="4191000"/>
          </a:xfrm>
          <a:prstGeom prst="rect">
            <a:avLst/>
          </a:prstGeom>
        </p:spPr>
      </p:pic>
      <p:sp>
        <p:nvSpPr>
          <p:cNvPr id="25" name="TextBox 9">
            <a:extLst>
              <a:ext uri="{FF2B5EF4-FFF2-40B4-BE49-F238E27FC236}">
                <a16:creationId xmlns:a16="http://schemas.microsoft.com/office/drawing/2014/main" id="{4A4F7417-2162-D636-A7B1-AEEF783A0CBF}"/>
              </a:ext>
            </a:extLst>
          </p:cNvPr>
          <p:cNvSpPr txBox="1"/>
          <p:nvPr/>
        </p:nvSpPr>
        <p:spPr>
          <a:xfrm>
            <a:off x="13487400" y="5562078"/>
            <a:ext cx="3246109"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GitHub</a:t>
            </a:r>
          </a:p>
        </p:txBody>
      </p:sp>
      <p:sp>
        <p:nvSpPr>
          <p:cNvPr id="27" name="TextBox 9">
            <a:extLst>
              <a:ext uri="{FF2B5EF4-FFF2-40B4-BE49-F238E27FC236}">
                <a16:creationId xmlns:a16="http://schemas.microsoft.com/office/drawing/2014/main" id="{B5B690CD-06A9-CED6-DEF9-38227D2C5191}"/>
              </a:ext>
            </a:extLst>
          </p:cNvPr>
          <p:cNvSpPr txBox="1"/>
          <p:nvPr/>
        </p:nvSpPr>
        <p:spPr>
          <a:xfrm>
            <a:off x="2624356" y="5827229"/>
            <a:ext cx="3246109"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Vs code</a:t>
            </a:r>
          </a:p>
        </p:txBody>
      </p:sp>
      <p:sp>
        <p:nvSpPr>
          <p:cNvPr id="28" name="TextBox 9">
            <a:extLst>
              <a:ext uri="{FF2B5EF4-FFF2-40B4-BE49-F238E27FC236}">
                <a16:creationId xmlns:a16="http://schemas.microsoft.com/office/drawing/2014/main" id="{3FA99D8C-B4AC-224F-E3D3-6E1CA623FAB7}"/>
              </a:ext>
            </a:extLst>
          </p:cNvPr>
          <p:cNvSpPr txBox="1"/>
          <p:nvPr/>
        </p:nvSpPr>
        <p:spPr>
          <a:xfrm>
            <a:off x="8357638" y="5598019"/>
            <a:ext cx="3834362"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Postman</a:t>
            </a:r>
          </a:p>
        </p:txBody>
      </p:sp>
    </p:spTree>
    <p:extLst>
      <p:ext uri="{BB962C8B-B14F-4D97-AF65-F5344CB8AC3E}">
        <p14:creationId xmlns:p14="http://schemas.microsoft.com/office/powerpoint/2010/main" val="124237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3999"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sp>
        <p:sp>
          <p:nvSpPr>
            <p:cNvPr id="4" name="TextBox 4"/>
            <p:cNvSpPr txBox="1"/>
            <p:nvPr/>
          </p:nvSpPr>
          <p:spPr>
            <a:xfrm>
              <a:off x="0" y="-38100"/>
              <a:ext cx="2547865" cy="2858397"/>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a:off x="1677047" y="7128324"/>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sp>
      <p:grpSp>
        <p:nvGrpSpPr>
          <p:cNvPr id="6" name="Group 6"/>
          <p:cNvGrpSpPr/>
          <p:nvPr/>
        </p:nvGrpSpPr>
        <p:grpSpPr>
          <a:xfrm>
            <a:off x="2277501" y="1559018"/>
            <a:ext cx="14603525" cy="7168964"/>
            <a:chOff x="0" y="0"/>
            <a:chExt cx="5233574" cy="2569195"/>
          </a:xfrm>
        </p:grpSpPr>
        <p:sp>
          <p:nvSpPr>
            <p:cNvPr id="7" name="Freeform 7"/>
            <p:cNvSpPr/>
            <p:nvPr/>
          </p:nvSpPr>
          <p:spPr>
            <a:xfrm>
              <a:off x="0" y="0"/>
              <a:ext cx="5233574" cy="2569195"/>
            </a:xfrm>
            <a:custGeom>
              <a:avLst/>
              <a:gdLst/>
              <a:ahLst/>
              <a:cxnLst/>
              <a:rect l="l" t="t" r="r" b="b"/>
              <a:pathLst>
                <a:path w="5233574" h="2569195">
                  <a:moveTo>
                    <a:pt x="29688" y="0"/>
                  </a:moveTo>
                  <a:lnTo>
                    <a:pt x="5203886" y="0"/>
                  </a:lnTo>
                  <a:cubicBezTo>
                    <a:pt x="5220282" y="0"/>
                    <a:pt x="5233574" y="13292"/>
                    <a:pt x="5233574" y="29688"/>
                  </a:cubicBezTo>
                  <a:lnTo>
                    <a:pt x="5233574" y="2539507"/>
                  </a:lnTo>
                  <a:cubicBezTo>
                    <a:pt x="5233574" y="2547381"/>
                    <a:pt x="5230446" y="2554932"/>
                    <a:pt x="5224879" y="2560500"/>
                  </a:cubicBezTo>
                  <a:cubicBezTo>
                    <a:pt x="5219311" y="2566067"/>
                    <a:pt x="5211760" y="2569195"/>
                    <a:pt x="5203886" y="2569195"/>
                  </a:cubicBezTo>
                  <a:lnTo>
                    <a:pt x="29688" y="2569195"/>
                  </a:lnTo>
                  <a:cubicBezTo>
                    <a:pt x="21814" y="2569195"/>
                    <a:pt x="14263" y="2566067"/>
                    <a:pt x="8695" y="2560500"/>
                  </a:cubicBezTo>
                  <a:cubicBezTo>
                    <a:pt x="3128" y="2554932"/>
                    <a:pt x="0" y="2547381"/>
                    <a:pt x="0" y="2539507"/>
                  </a:cubicBezTo>
                  <a:lnTo>
                    <a:pt x="0" y="29688"/>
                  </a:lnTo>
                  <a:cubicBezTo>
                    <a:pt x="0" y="21814"/>
                    <a:pt x="3128" y="14263"/>
                    <a:pt x="8695" y="8695"/>
                  </a:cubicBezTo>
                  <a:cubicBezTo>
                    <a:pt x="14263" y="3128"/>
                    <a:pt x="21814" y="0"/>
                    <a:pt x="29688" y="0"/>
                  </a:cubicBezTo>
                  <a:close/>
                </a:path>
              </a:pathLst>
            </a:custGeom>
            <a:solidFill>
              <a:srgbClr val="FFFFFF"/>
            </a:solidFill>
          </p:spPr>
        </p:sp>
        <p:sp>
          <p:nvSpPr>
            <p:cNvPr id="8" name="TextBox 8"/>
            <p:cNvSpPr txBox="1"/>
            <p:nvPr/>
          </p:nvSpPr>
          <p:spPr>
            <a:xfrm>
              <a:off x="0" y="-47625"/>
              <a:ext cx="5233574" cy="2616820"/>
            </a:xfrm>
            <a:prstGeom prst="rect">
              <a:avLst/>
            </a:prstGeom>
          </p:spPr>
          <p:txBody>
            <a:bodyPr lIns="50800" tIns="50800" rIns="50800" bIns="50800" rtlCol="0" anchor="ctr"/>
            <a:lstStyle/>
            <a:p>
              <a:pPr algn="ctr">
                <a:lnSpc>
                  <a:spcPts val="1852"/>
                </a:lnSpc>
              </a:pPr>
              <a:endParaRPr dirty="0"/>
            </a:p>
          </p:txBody>
        </p:sp>
      </p:grpSp>
      <p:sp>
        <p:nvSpPr>
          <p:cNvPr id="9" name="Freeform 9"/>
          <p:cNvSpPr/>
          <p:nvPr/>
        </p:nvSpPr>
        <p:spPr>
          <a:xfrm>
            <a:off x="9914679" y="1532950"/>
            <a:ext cx="7737027" cy="7168964"/>
          </a:xfrm>
          <a:custGeom>
            <a:avLst/>
            <a:gdLst/>
            <a:ahLst/>
            <a:cxnLst/>
            <a:rect l="l" t="t" r="r" b="b"/>
            <a:pathLst>
              <a:path w="7737027" h="7168964">
                <a:moveTo>
                  <a:pt x="0" y="0"/>
                </a:moveTo>
                <a:lnTo>
                  <a:pt x="7737027" y="0"/>
                </a:lnTo>
                <a:lnTo>
                  <a:pt x="7737027" y="7168964"/>
                </a:lnTo>
                <a:lnTo>
                  <a:pt x="0" y="7168964"/>
                </a:lnTo>
                <a:lnTo>
                  <a:pt x="0" y="0"/>
                </a:lnTo>
                <a:close/>
              </a:path>
            </a:pathLst>
          </a:custGeom>
          <a:blipFill>
            <a:blip r:embed="rId3"/>
            <a:stretch>
              <a:fillRect t="-131" r="-23868" b="-131"/>
            </a:stretch>
          </a:blipFill>
        </p:spPr>
      </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38100"/>
              <a:ext cx="812800" cy="1926222"/>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6881027" y="82705"/>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flipH="1" flipV="1">
            <a:off x="2800793" y="2246683"/>
            <a:ext cx="0" cy="5540773"/>
          </a:xfrm>
          <a:prstGeom prst="line">
            <a:avLst/>
          </a:prstGeom>
          <a:ln w="28575" cap="flat">
            <a:solidFill>
              <a:srgbClr val="000000"/>
            </a:solidFill>
            <a:prstDash val="solid"/>
            <a:headEnd type="none" w="sm" len="sm"/>
            <a:tailEnd type="none" w="sm" len="sm"/>
          </a:ln>
        </p:spPr>
      </p:sp>
      <p:sp>
        <p:nvSpPr>
          <p:cNvPr id="15" name="TextBox 15"/>
          <p:cNvSpPr txBox="1"/>
          <p:nvPr/>
        </p:nvSpPr>
        <p:spPr>
          <a:xfrm>
            <a:off x="3041546" y="7215569"/>
            <a:ext cx="3804538" cy="564322"/>
          </a:xfrm>
          <a:prstGeom prst="rect">
            <a:avLst/>
          </a:prstGeom>
        </p:spPr>
        <p:txBody>
          <a:bodyPr wrap="square" lIns="0" tIns="0" rIns="0" bIns="0" rtlCol="0" anchor="t">
            <a:spAutoFit/>
          </a:bodyPr>
          <a:lstStyle/>
          <a:p>
            <a:pPr algn="l">
              <a:lnSpc>
                <a:spcPts val="4700"/>
              </a:lnSpc>
            </a:pPr>
            <a:r>
              <a:rPr lang="en-US" sz="3357" dirty="0">
                <a:solidFill>
                  <a:srgbClr val="000000"/>
                </a:solidFill>
                <a:latin typeface="Codec Pro"/>
                <a:ea typeface="Codec Pro"/>
                <a:cs typeface="Codec Pro"/>
                <a:sym typeface="Codec Pro"/>
              </a:rPr>
              <a:t>September 2025</a:t>
            </a:r>
          </a:p>
        </p:txBody>
      </p:sp>
      <p:sp>
        <p:nvSpPr>
          <p:cNvPr id="16" name="TextBox 16"/>
          <p:cNvSpPr txBox="1"/>
          <p:nvPr/>
        </p:nvSpPr>
        <p:spPr>
          <a:xfrm>
            <a:off x="3129660" y="2122858"/>
            <a:ext cx="4451640" cy="564322"/>
          </a:xfrm>
          <a:prstGeom prst="rect">
            <a:avLst/>
          </a:prstGeom>
        </p:spPr>
        <p:txBody>
          <a:bodyPr lIns="0" tIns="0" rIns="0" bIns="0" rtlCol="0" anchor="t">
            <a:spAutoFit/>
          </a:bodyPr>
          <a:lstStyle/>
          <a:p>
            <a:pPr algn="l">
              <a:lnSpc>
                <a:spcPts val="4700"/>
              </a:lnSpc>
            </a:pPr>
            <a:r>
              <a:rPr lang="en-US" sz="3357" b="1" dirty="0">
                <a:solidFill>
                  <a:srgbClr val="000000"/>
                </a:solidFill>
                <a:latin typeface="Codec Pro Bold"/>
                <a:ea typeface="Codec Pro Bold"/>
                <a:cs typeface="Codec Pro Bold"/>
                <a:sym typeface="Codec Pro Bold"/>
              </a:rPr>
              <a:t>sgrh2133@gmail.com</a:t>
            </a:r>
          </a:p>
        </p:txBody>
      </p:sp>
      <p:sp>
        <p:nvSpPr>
          <p:cNvPr id="17" name="TextBox 17"/>
          <p:cNvSpPr txBox="1"/>
          <p:nvPr/>
        </p:nvSpPr>
        <p:spPr>
          <a:xfrm>
            <a:off x="3041546" y="4207766"/>
            <a:ext cx="6785013" cy="961802"/>
          </a:xfrm>
          <a:prstGeom prst="rect">
            <a:avLst/>
          </a:prstGeom>
        </p:spPr>
        <p:txBody>
          <a:bodyPr wrap="square" lIns="0" tIns="0" rIns="0" bIns="0" rtlCol="0" anchor="t">
            <a:spAutoFit/>
          </a:bodyPr>
          <a:lstStyle/>
          <a:p>
            <a:pPr>
              <a:lnSpc>
                <a:spcPts val="7517"/>
              </a:lnSpc>
            </a:pPr>
            <a:r>
              <a:rPr lang="en-US" sz="6896" b="1" dirty="0">
                <a:solidFill>
                  <a:srgbClr val="000000"/>
                </a:solidFill>
                <a:latin typeface="Codec Pro Bold"/>
                <a:ea typeface="Codec Pro Bold"/>
                <a:cs typeface="Codec Pro Bold"/>
                <a:sym typeface="Codec Pro Bold"/>
              </a:rPr>
              <a:t>Demonstrations</a:t>
            </a:r>
          </a:p>
        </p:txBody>
      </p:sp>
      <p:sp>
        <p:nvSpPr>
          <p:cNvPr id="18" name="AutoShape 5">
            <a:extLst>
              <a:ext uri="{FF2B5EF4-FFF2-40B4-BE49-F238E27FC236}">
                <a16:creationId xmlns:a16="http://schemas.microsoft.com/office/drawing/2014/main" id="{78D7C202-287E-24B1-0BE8-26AD150C967F}"/>
              </a:ext>
            </a:extLst>
          </p:cNvPr>
          <p:cNvSpPr/>
          <p:nvPr/>
        </p:nvSpPr>
        <p:spPr>
          <a:xfrm flipH="1">
            <a:off x="10591800" y="9867907"/>
            <a:ext cx="5854765" cy="0"/>
          </a:xfrm>
          <a:prstGeom prst="line">
            <a:avLst/>
          </a:prstGeom>
          <a:ln w="28575" cap="flat">
            <a:solidFill>
              <a:srgbClr val="000000"/>
            </a:solidFill>
            <a:prstDash val="solid"/>
            <a:headEnd type="none" w="sm" len="sm"/>
            <a:tailEnd type="none" w="sm" len="sm"/>
          </a:ln>
        </p:spPr>
      </p:sp>
      <p:sp>
        <p:nvSpPr>
          <p:cNvPr id="19" name="TextBox 10">
            <a:extLst>
              <a:ext uri="{FF2B5EF4-FFF2-40B4-BE49-F238E27FC236}">
                <a16:creationId xmlns:a16="http://schemas.microsoft.com/office/drawing/2014/main" id="{DC79EA60-1618-6BA0-22A0-40680B4D90E5}"/>
              </a:ext>
            </a:extLst>
          </p:cNvPr>
          <p:cNvSpPr txBox="1"/>
          <p:nvPr/>
        </p:nvSpPr>
        <p:spPr>
          <a:xfrm>
            <a:off x="16446565" y="9553361"/>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13</a:t>
            </a:r>
          </a:p>
        </p:txBody>
      </p:sp>
      <p:pic>
        <p:nvPicPr>
          <p:cNvPr id="20" name="Image 19">
            <a:extLst>
              <a:ext uri="{FF2B5EF4-FFF2-40B4-BE49-F238E27FC236}">
                <a16:creationId xmlns:a16="http://schemas.microsoft.com/office/drawing/2014/main" id="{DB3E7F4D-58C7-ECC3-4F79-E7E91F3D898C}"/>
              </a:ext>
            </a:extLst>
          </p:cNvPr>
          <p:cNvPicPr>
            <a:picLocks noChangeAspect="1"/>
          </p:cNvPicPr>
          <p:nvPr/>
        </p:nvPicPr>
        <p:blipFill>
          <a:blip r:embed="rId6"/>
          <a:stretch>
            <a:fillRect/>
          </a:stretch>
        </p:blipFill>
        <p:spPr>
          <a:xfrm>
            <a:off x="9889689" y="1192674"/>
            <a:ext cx="8189127" cy="75470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058B81F-73ED-F1A0-1A7E-992180583290}"/>
              </a:ext>
            </a:extLst>
          </p:cNvPr>
          <p:cNvGrpSpPr/>
          <p:nvPr/>
        </p:nvGrpSpPr>
        <p:grpSpPr>
          <a:xfrm>
            <a:off x="10945802" y="0"/>
            <a:ext cx="7342198" cy="10287000"/>
            <a:chOff x="0" y="0"/>
            <a:chExt cx="13139185" cy="13716000"/>
          </a:xfrm>
        </p:grpSpPr>
        <p:sp>
          <p:nvSpPr>
            <p:cNvPr id="3" name="AutoShape 3">
              <a:extLst>
                <a:ext uri="{FF2B5EF4-FFF2-40B4-BE49-F238E27FC236}">
                  <a16:creationId xmlns:a16="http://schemas.microsoft.com/office/drawing/2014/main" id="{5CE3FCB7-6684-317F-7392-781161E22E0D}"/>
                </a:ext>
              </a:extLst>
            </p:cNvPr>
            <p:cNvSpPr/>
            <p:nvPr/>
          </p:nvSpPr>
          <p:spPr>
            <a:xfrm>
              <a:off x="0" y="0"/>
              <a:ext cx="13139185" cy="13716000"/>
            </a:xfrm>
            <a:prstGeom prst="rect">
              <a:avLst/>
            </a:prstGeom>
            <a:solidFill>
              <a:srgbClr val="82C2E6"/>
            </a:solidFill>
          </p:spPr>
        </p:sp>
      </p:grpSp>
      <p:sp>
        <p:nvSpPr>
          <p:cNvPr id="4" name="Freeform 4">
            <a:extLst>
              <a:ext uri="{FF2B5EF4-FFF2-40B4-BE49-F238E27FC236}">
                <a16:creationId xmlns:a16="http://schemas.microsoft.com/office/drawing/2014/main" id="{650FE099-E68A-12E1-3E58-EEF62AECB06C}"/>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8D0A37D7-F427-4B13-655D-6470700D8E5E}"/>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85446AF3-0865-FC9C-0B2A-0717E561BB51}"/>
              </a:ext>
            </a:extLst>
          </p:cNvPr>
          <p:cNvSpPr txBox="1"/>
          <p:nvPr/>
        </p:nvSpPr>
        <p:spPr>
          <a:xfrm>
            <a:off x="4275638" y="715881"/>
            <a:ext cx="3385286"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Budget</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BCF0C59B-84E9-1D9B-D623-D51F4A0F67D0}"/>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14</a:t>
            </a:r>
          </a:p>
        </p:txBody>
      </p:sp>
      <p:sp>
        <p:nvSpPr>
          <p:cNvPr id="8" name="TextBox 11">
            <a:extLst>
              <a:ext uri="{FF2B5EF4-FFF2-40B4-BE49-F238E27FC236}">
                <a16:creationId xmlns:a16="http://schemas.microsoft.com/office/drawing/2014/main" id="{9438314A-58A9-48A2-0FC9-C84F2232F93F}"/>
              </a:ext>
            </a:extLst>
          </p:cNvPr>
          <p:cNvSpPr txBox="1"/>
          <p:nvPr/>
        </p:nvSpPr>
        <p:spPr>
          <a:xfrm>
            <a:off x="1028700" y="3660498"/>
            <a:ext cx="9717034" cy="1477328"/>
          </a:xfrm>
          <a:prstGeom prst="rect">
            <a:avLst/>
          </a:prstGeom>
        </p:spPr>
        <p:txBody>
          <a:bodyPr wrap="square" lIns="0" tIns="0" rIns="0" bIns="0" rtlCol="0" anchor="t">
            <a:spAutoFit/>
          </a:bodyPr>
          <a:lstStyle/>
          <a:p>
            <a:r>
              <a:rPr lang="en-US" sz="9600" dirty="0">
                <a:solidFill>
                  <a:srgbClr val="000000"/>
                </a:solidFill>
                <a:latin typeface="Codec Pro"/>
                <a:sym typeface="Codec Pro"/>
              </a:rPr>
              <a:t>60.000.000 </a:t>
            </a:r>
            <a:r>
              <a:rPr lang="en-US" sz="8800" dirty="0">
                <a:solidFill>
                  <a:srgbClr val="000000"/>
                </a:solidFill>
                <a:latin typeface="Codec Pro"/>
                <a:sym typeface="Codec Pro"/>
              </a:rPr>
              <a:t>GNF</a:t>
            </a:r>
          </a:p>
        </p:txBody>
      </p:sp>
      <p:sp>
        <p:nvSpPr>
          <p:cNvPr id="10" name="ZoneTexte 9">
            <a:extLst>
              <a:ext uri="{FF2B5EF4-FFF2-40B4-BE49-F238E27FC236}">
                <a16:creationId xmlns:a16="http://schemas.microsoft.com/office/drawing/2014/main" id="{9D973A11-0EC5-F283-E001-9DD133ED5FBA}"/>
              </a:ext>
            </a:extLst>
          </p:cNvPr>
          <p:cNvSpPr txBox="1"/>
          <p:nvPr/>
        </p:nvSpPr>
        <p:spPr>
          <a:xfrm>
            <a:off x="1028700" y="2029430"/>
            <a:ext cx="9153726" cy="1569660"/>
          </a:xfrm>
          <a:prstGeom prst="rect">
            <a:avLst/>
          </a:prstGeom>
          <a:noFill/>
        </p:spPr>
        <p:txBody>
          <a:bodyPr wrap="square">
            <a:spAutoFit/>
          </a:bodyPr>
          <a:lstStyle/>
          <a:p>
            <a:r>
              <a:rPr lang="fr-GN" sz="4800" dirty="0"/>
              <a:t> </a:t>
            </a:r>
            <a:r>
              <a:rPr lang="fr-GN" sz="4800" dirty="0">
                <a:solidFill>
                  <a:srgbClr val="000000"/>
                </a:solidFill>
                <a:latin typeface="Codec Pro"/>
              </a:rPr>
              <a:t>Le budget total pour</a:t>
            </a:r>
            <a:r>
              <a:rPr lang="fr-FR" sz="4800" dirty="0">
                <a:solidFill>
                  <a:srgbClr val="000000"/>
                </a:solidFill>
                <a:latin typeface="Codec Pro"/>
              </a:rPr>
              <a:t> réaliser se </a:t>
            </a:r>
            <a:r>
              <a:rPr lang="fr-GN" sz="4800" dirty="0">
                <a:solidFill>
                  <a:srgbClr val="000000"/>
                </a:solidFill>
                <a:latin typeface="Codec Pro"/>
              </a:rPr>
              <a:t>projet de SGRH est</a:t>
            </a:r>
            <a:r>
              <a:rPr lang="fr-FR" sz="4800" dirty="0">
                <a:solidFill>
                  <a:srgbClr val="000000"/>
                </a:solidFill>
                <a:latin typeface="Codec Pro"/>
              </a:rPr>
              <a:t> de </a:t>
            </a:r>
            <a:endParaRPr lang="fr-GN" sz="4800" dirty="0">
              <a:solidFill>
                <a:srgbClr val="000000"/>
              </a:solidFill>
              <a:latin typeface="Codec Pro"/>
            </a:endParaRPr>
          </a:p>
        </p:txBody>
      </p:sp>
      <p:sp>
        <p:nvSpPr>
          <p:cNvPr id="12" name="ZoneTexte 11">
            <a:extLst>
              <a:ext uri="{FF2B5EF4-FFF2-40B4-BE49-F238E27FC236}">
                <a16:creationId xmlns:a16="http://schemas.microsoft.com/office/drawing/2014/main" id="{E94B697B-11A5-27C8-2014-8B573E43723E}"/>
              </a:ext>
            </a:extLst>
          </p:cNvPr>
          <p:cNvSpPr txBox="1"/>
          <p:nvPr/>
        </p:nvSpPr>
        <p:spPr>
          <a:xfrm>
            <a:off x="1038426" y="5145261"/>
            <a:ext cx="9144000" cy="3046988"/>
          </a:xfrm>
          <a:prstGeom prst="rect">
            <a:avLst/>
          </a:prstGeom>
          <a:noFill/>
        </p:spPr>
        <p:txBody>
          <a:bodyPr wrap="square">
            <a:spAutoFit/>
          </a:bodyPr>
          <a:lstStyle/>
          <a:p>
            <a:r>
              <a:rPr lang="fr-GN" sz="4800" dirty="0">
                <a:solidFill>
                  <a:srgbClr val="000000"/>
                </a:solidFill>
                <a:latin typeface="Codec Pro"/>
              </a:rPr>
              <a:t>Il sera utilisé pour couvrir les coûts de développement, de déploiement</a:t>
            </a:r>
            <a:r>
              <a:rPr lang="fr-FR" sz="4800" dirty="0">
                <a:solidFill>
                  <a:srgbClr val="000000"/>
                </a:solidFill>
                <a:latin typeface="Codec Pro"/>
              </a:rPr>
              <a:t>,Maquette</a:t>
            </a:r>
            <a:r>
              <a:rPr lang="fr-GN" sz="4800" dirty="0">
                <a:solidFill>
                  <a:srgbClr val="000000"/>
                </a:solidFill>
                <a:latin typeface="Codec Pro"/>
              </a:rPr>
              <a:t> et de maintenance du système.</a:t>
            </a:r>
          </a:p>
        </p:txBody>
      </p:sp>
      <p:pic>
        <p:nvPicPr>
          <p:cNvPr id="14" name="Image 13">
            <a:extLst>
              <a:ext uri="{FF2B5EF4-FFF2-40B4-BE49-F238E27FC236}">
                <a16:creationId xmlns:a16="http://schemas.microsoft.com/office/drawing/2014/main" id="{8D6FA0D9-DE1E-C6FE-2433-B2423A7F9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6669" y="1154934"/>
            <a:ext cx="5740464" cy="7965784"/>
          </a:xfrm>
          <a:prstGeom prst="rect">
            <a:avLst/>
          </a:prstGeom>
        </p:spPr>
      </p:pic>
    </p:spTree>
    <p:extLst>
      <p:ext uri="{BB962C8B-B14F-4D97-AF65-F5344CB8AC3E}">
        <p14:creationId xmlns:p14="http://schemas.microsoft.com/office/powerpoint/2010/main" val="2944103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94A11E45-80B0-F5ED-F396-78081A2BE50E}"/>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BFDDC17C-55FF-A883-DF91-D9B1F38F3E98}"/>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4F96B027-7237-8728-E620-6527FC1DA648}"/>
              </a:ext>
            </a:extLst>
          </p:cNvPr>
          <p:cNvSpPr txBox="1"/>
          <p:nvPr/>
        </p:nvSpPr>
        <p:spPr>
          <a:xfrm>
            <a:off x="5181600" y="65938"/>
            <a:ext cx="7162800" cy="855171"/>
          </a:xfrm>
          <a:prstGeom prst="rect">
            <a:avLst/>
          </a:prstGeom>
        </p:spPr>
        <p:txBody>
          <a:bodyPr wrap="square" lIns="0" tIns="0" rIns="0" bIns="0" rtlCol="0" anchor="t">
            <a:spAutoFit/>
          </a:bodyPr>
          <a:lstStyle/>
          <a:p>
            <a:pPr>
              <a:lnSpc>
                <a:spcPts val="7517"/>
              </a:lnSpc>
            </a:pPr>
            <a:r>
              <a:rPr lang="fr-FR" sz="4000" b="1" dirty="0">
                <a:solidFill>
                  <a:srgbClr val="000000"/>
                </a:solidFill>
                <a:latin typeface="Codec Pro Bold"/>
                <a:sym typeface="Codec Pro Bold"/>
              </a:rPr>
              <a:t>Conclusion et Remerciement</a:t>
            </a:r>
            <a:endParaRPr lang="en-US" sz="40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778AE518-A8D3-A1D9-1D65-11322DAFC8B9}"/>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15</a:t>
            </a:r>
          </a:p>
        </p:txBody>
      </p:sp>
      <p:sp>
        <p:nvSpPr>
          <p:cNvPr id="9" name="ZoneTexte 8">
            <a:extLst>
              <a:ext uri="{FF2B5EF4-FFF2-40B4-BE49-F238E27FC236}">
                <a16:creationId xmlns:a16="http://schemas.microsoft.com/office/drawing/2014/main" id="{2C342470-F5C4-6E76-8672-49D6C701972C}"/>
              </a:ext>
            </a:extLst>
          </p:cNvPr>
          <p:cNvSpPr txBox="1"/>
          <p:nvPr/>
        </p:nvSpPr>
        <p:spPr>
          <a:xfrm>
            <a:off x="1699842" y="1093159"/>
            <a:ext cx="16018193" cy="7478970"/>
          </a:xfrm>
          <a:prstGeom prst="rect">
            <a:avLst/>
          </a:prstGeom>
          <a:noFill/>
        </p:spPr>
        <p:txBody>
          <a:bodyPr wrap="square">
            <a:spAutoFit/>
          </a:bodyPr>
          <a:lstStyle/>
          <a:p>
            <a:pPr>
              <a:buNone/>
            </a:pPr>
            <a:r>
              <a:rPr lang="fr-FR" sz="3200" dirty="0"/>
              <a:t>Avant tout , je remercie le Tout-Puissant ALLAH , source de sagesse et de persévérance, qui m’a accordé la santé et la force nécessaires pour mener à bien ce projet.</a:t>
            </a:r>
            <a:br>
              <a:rPr lang="fr-FR" sz="3200" dirty="0"/>
            </a:br>
            <a:r>
              <a:rPr lang="fr-FR" sz="3200" dirty="0"/>
              <a:t>La réalisation de ce </a:t>
            </a:r>
            <a:r>
              <a:rPr lang="fr-FR" sz="3200" b="1" dirty="0"/>
              <a:t>Système de Gestion des Ressources Humaines</a:t>
            </a:r>
            <a:r>
              <a:rPr lang="fr-FR" sz="3200" dirty="0"/>
              <a:t> a été une expérience enrichissante, mêlant théorie et pratique.</a:t>
            </a:r>
            <a:br>
              <a:rPr lang="fr-FR" sz="3200" dirty="0"/>
            </a:br>
            <a:r>
              <a:rPr lang="fr-FR" sz="3200" dirty="0"/>
              <a:t>Je tiens à exprimer toute ma reconnaissance à </a:t>
            </a:r>
            <a:r>
              <a:rPr lang="fr-FR" sz="3200" b="1" dirty="0"/>
              <a:t>Simplon Guinée</a:t>
            </a:r>
            <a:r>
              <a:rPr lang="fr-FR" sz="3200" dirty="0"/>
              <a:t>, pour la qualité de la formation et l’accompagnement offert.</a:t>
            </a:r>
            <a:br>
              <a:rPr lang="fr-FR" sz="3200" dirty="0"/>
            </a:br>
            <a:r>
              <a:rPr lang="fr-FR" sz="3200" dirty="0"/>
              <a:t>Mes remerciements vont à l’</a:t>
            </a:r>
            <a:r>
              <a:rPr lang="fr-FR" sz="3200" b="1" dirty="0"/>
              <a:t>Institut Supérieur de Technologie de Mamou</a:t>
            </a:r>
            <a:r>
              <a:rPr lang="fr-FR" sz="3200" dirty="0"/>
              <a:t> pour le cadre académique favorable.</a:t>
            </a:r>
            <a:br>
              <a:rPr lang="fr-FR" sz="3200" dirty="0"/>
            </a:br>
            <a:r>
              <a:rPr lang="fr-FR" sz="3200" dirty="0"/>
              <a:t>Une pensée particulière à la </a:t>
            </a:r>
            <a:r>
              <a:rPr lang="fr-FR" sz="3200" b="1" dirty="0"/>
              <a:t>ville de Mamou</a:t>
            </a:r>
            <a:r>
              <a:rPr lang="fr-FR" sz="3200" dirty="0"/>
              <a:t>, dont l’environnement a nourri mon inspiration.</a:t>
            </a:r>
            <a:br>
              <a:rPr lang="fr-FR" sz="3200" dirty="0"/>
            </a:br>
            <a:r>
              <a:rPr lang="fr-FR" sz="3200" dirty="0"/>
              <a:t>Je remercie également notre formateur, </a:t>
            </a:r>
            <a:r>
              <a:rPr lang="fr-FR" sz="3200" b="1" dirty="0"/>
              <a:t>Monsieur Ibrahima Sory Diallo</a:t>
            </a:r>
            <a:r>
              <a:rPr lang="fr-FR" sz="3200" dirty="0"/>
              <a:t>, pour son dévouement et ses enseignements précieux.</a:t>
            </a:r>
            <a:br>
              <a:rPr lang="fr-FR" sz="3200" dirty="0"/>
            </a:br>
            <a:r>
              <a:rPr lang="fr-FR" sz="3200" dirty="0"/>
              <a:t>Je n’oublie pas mes camarades et toutes les personnes ayant contribué, de près ou de loin, à ce travail.</a:t>
            </a:r>
            <a:br>
              <a:rPr lang="fr-FR" sz="3200" dirty="0"/>
            </a:br>
            <a:r>
              <a:rPr lang="fr-FR" sz="3200" dirty="0"/>
              <a:t>Enfin, toute ma gratitude va à mes </a:t>
            </a:r>
            <a:r>
              <a:rPr lang="fr-FR" sz="3200" b="1" dirty="0"/>
              <a:t>parents</a:t>
            </a:r>
            <a:r>
              <a:rPr lang="fr-FR" sz="3200" dirty="0"/>
              <a:t>, pour leurs prières, leurs sacrifices et leur amour inconditionnel je vous remercie !</a:t>
            </a:r>
            <a:endParaRPr lang="fr-FR" sz="3200" dirty="0">
              <a:solidFill>
                <a:srgbClr val="000000"/>
              </a:solidFill>
              <a:latin typeface="Codec Pro"/>
            </a:endParaRPr>
          </a:p>
        </p:txBody>
      </p:sp>
    </p:spTree>
    <p:extLst>
      <p:ext uri="{BB962C8B-B14F-4D97-AF65-F5344CB8AC3E}">
        <p14:creationId xmlns:p14="http://schemas.microsoft.com/office/powerpoint/2010/main" val="4087752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D9EEC3A-5036-7C84-BC5F-78F50575F9DE}"/>
              </a:ext>
            </a:extLst>
          </p:cNvPr>
          <p:cNvGrpSpPr/>
          <p:nvPr/>
        </p:nvGrpSpPr>
        <p:grpSpPr>
          <a:xfrm>
            <a:off x="14209416" y="6426123"/>
            <a:ext cx="3797776" cy="3663062"/>
            <a:chOff x="0" y="0"/>
            <a:chExt cx="812800" cy="812800"/>
          </a:xfrm>
        </p:grpSpPr>
        <p:sp>
          <p:nvSpPr>
            <p:cNvPr id="3" name="Freeform 3">
              <a:extLst>
                <a:ext uri="{FF2B5EF4-FFF2-40B4-BE49-F238E27FC236}">
                  <a16:creationId xmlns:a16="http://schemas.microsoft.com/office/drawing/2014/main" id="{E8B23D04-66D3-8799-3A4C-2DE46DA45E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a:extLst>
                <a:ext uri="{FF2B5EF4-FFF2-40B4-BE49-F238E27FC236}">
                  <a16:creationId xmlns:a16="http://schemas.microsoft.com/office/drawing/2014/main" id="{6B4A015F-1434-DB1F-8148-896536C8C78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5" name="Group 5">
            <a:extLst>
              <a:ext uri="{FF2B5EF4-FFF2-40B4-BE49-F238E27FC236}">
                <a16:creationId xmlns:a16="http://schemas.microsoft.com/office/drawing/2014/main" id="{3B4C0C88-D001-F977-0B77-571550A117BB}"/>
              </a:ext>
            </a:extLst>
          </p:cNvPr>
          <p:cNvGrpSpPr/>
          <p:nvPr/>
        </p:nvGrpSpPr>
        <p:grpSpPr>
          <a:xfrm>
            <a:off x="178633" y="73260"/>
            <a:ext cx="5002967" cy="4841640"/>
            <a:chOff x="0" y="0"/>
            <a:chExt cx="16198495" cy="16198495"/>
          </a:xfrm>
        </p:grpSpPr>
        <p:grpSp>
          <p:nvGrpSpPr>
            <p:cNvPr id="6" name="Group 6">
              <a:extLst>
                <a:ext uri="{FF2B5EF4-FFF2-40B4-BE49-F238E27FC236}">
                  <a16:creationId xmlns:a16="http://schemas.microsoft.com/office/drawing/2014/main" id="{E58FEEDC-B774-EBFF-80C9-DE2157FE7047}"/>
                </a:ext>
              </a:extLst>
            </p:cNvPr>
            <p:cNvGrpSpPr/>
            <p:nvPr/>
          </p:nvGrpSpPr>
          <p:grpSpPr>
            <a:xfrm>
              <a:off x="0" y="0"/>
              <a:ext cx="16198495" cy="16198495"/>
              <a:chOff x="0" y="0"/>
              <a:chExt cx="812800" cy="812800"/>
            </a:xfrm>
          </p:grpSpPr>
          <p:sp>
            <p:nvSpPr>
              <p:cNvPr id="16" name="Freeform 7">
                <a:extLst>
                  <a:ext uri="{FF2B5EF4-FFF2-40B4-BE49-F238E27FC236}">
                    <a16:creationId xmlns:a16="http://schemas.microsoft.com/office/drawing/2014/main" id="{058F0BBD-BEEA-EAC5-319E-3FBFAEA68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17" name="TextBox 8">
                <a:extLst>
                  <a:ext uri="{FF2B5EF4-FFF2-40B4-BE49-F238E27FC236}">
                    <a16:creationId xmlns:a16="http://schemas.microsoft.com/office/drawing/2014/main" id="{A27E99AC-5C91-251F-C7ED-E51CD64C63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7" name="Group 9">
              <a:extLst>
                <a:ext uri="{FF2B5EF4-FFF2-40B4-BE49-F238E27FC236}">
                  <a16:creationId xmlns:a16="http://schemas.microsoft.com/office/drawing/2014/main" id="{2A27ABFB-4A4C-2808-D3DD-F346A9E1DADC}"/>
                </a:ext>
              </a:extLst>
            </p:cNvPr>
            <p:cNvGrpSpPr/>
            <p:nvPr/>
          </p:nvGrpSpPr>
          <p:grpSpPr>
            <a:xfrm>
              <a:off x="656236" y="656236"/>
              <a:ext cx="14886024" cy="14886024"/>
              <a:chOff x="0" y="0"/>
              <a:chExt cx="812800" cy="812800"/>
            </a:xfrm>
          </p:grpSpPr>
          <p:sp>
            <p:nvSpPr>
              <p:cNvPr id="14" name="Freeform 10">
                <a:extLst>
                  <a:ext uri="{FF2B5EF4-FFF2-40B4-BE49-F238E27FC236}">
                    <a16:creationId xmlns:a16="http://schemas.microsoft.com/office/drawing/2014/main" id="{48DB8CAB-056D-57DD-F0FA-C1E3F23E9A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5" name="TextBox 11">
                <a:extLst>
                  <a:ext uri="{FF2B5EF4-FFF2-40B4-BE49-F238E27FC236}">
                    <a16:creationId xmlns:a16="http://schemas.microsoft.com/office/drawing/2014/main" id="{A6CE8D68-7F26-5374-0D62-15FAF034EE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8" name="Group 12">
              <a:extLst>
                <a:ext uri="{FF2B5EF4-FFF2-40B4-BE49-F238E27FC236}">
                  <a16:creationId xmlns:a16="http://schemas.microsoft.com/office/drawing/2014/main" id="{49BA3E7B-3BA4-D65A-85C2-A93759C6BCF9}"/>
                </a:ext>
              </a:extLst>
            </p:cNvPr>
            <p:cNvGrpSpPr/>
            <p:nvPr/>
          </p:nvGrpSpPr>
          <p:grpSpPr>
            <a:xfrm>
              <a:off x="1589197" y="1589197"/>
              <a:ext cx="13020101" cy="13020101"/>
              <a:chOff x="0" y="0"/>
              <a:chExt cx="812800" cy="812800"/>
            </a:xfrm>
          </p:grpSpPr>
          <p:sp>
            <p:nvSpPr>
              <p:cNvPr id="12" name="Freeform 13">
                <a:extLst>
                  <a:ext uri="{FF2B5EF4-FFF2-40B4-BE49-F238E27FC236}">
                    <a16:creationId xmlns:a16="http://schemas.microsoft.com/office/drawing/2014/main" id="{EAC4AC3D-01BA-0352-B668-BFA2C5B650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3" name="TextBox 14">
                <a:extLst>
                  <a:ext uri="{FF2B5EF4-FFF2-40B4-BE49-F238E27FC236}">
                    <a16:creationId xmlns:a16="http://schemas.microsoft.com/office/drawing/2014/main" id="{B41276B5-08D4-B942-936C-10544906CF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9" name="Group 15">
              <a:extLst>
                <a:ext uri="{FF2B5EF4-FFF2-40B4-BE49-F238E27FC236}">
                  <a16:creationId xmlns:a16="http://schemas.microsoft.com/office/drawing/2014/main" id="{2FDDABF5-131A-736A-46B9-4549843A03BC}"/>
                </a:ext>
              </a:extLst>
            </p:cNvPr>
            <p:cNvGrpSpPr/>
            <p:nvPr/>
          </p:nvGrpSpPr>
          <p:grpSpPr>
            <a:xfrm>
              <a:off x="2482626" y="2482626"/>
              <a:ext cx="11233242" cy="11233242"/>
              <a:chOff x="0" y="0"/>
              <a:chExt cx="812800" cy="812800"/>
            </a:xfrm>
          </p:grpSpPr>
          <p:sp>
            <p:nvSpPr>
              <p:cNvPr id="10" name="Freeform 16">
                <a:extLst>
                  <a:ext uri="{FF2B5EF4-FFF2-40B4-BE49-F238E27FC236}">
                    <a16:creationId xmlns:a16="http://schemas.microsoft.com/office/drawing/2014/main" id="{BDADAB36-0AEA-398A-1052-D8B9BB8EE1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1" name="TextBox 17">
                <a:extLst>
                  <a:ext uri="{FF2B5EF4-FFF2-40B4-BE49-F238E27FC236}">
                    <a16:creationId xmlns:a16="http://schemas.microsoft.com/office/drawing/2014/main" id="{95B3651A-ADEA-921B-127F-FAD6C93C846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grpSp>
        <p:nvGrpSpPr>
          <p:cNvPr id="18" name="Group 18">
            <a:extLst>
              <a:ext uri="{FF2B5EF4-FFF2-40B4-BE49-F238E27FC236}">
                <a16:creationId xmlns:a16="http://schemas.microsoft.com/office/drawing/2014/main" id="{68C892C3-5ECF-8DB0-033A-5D5B795EAF4E}"/>
              </a:ext>
            </a:extLst>
          </p:cNvPr>
          <p:cNvGrpSpPr/>
          <p:nvPr/>
        </p:nvGrpSpPr>
        <p:grpSpPr>
          <a:xfrm>
            <a:off x="1150902" y="814643"/>
            <a:ext cx="3058428" cy="2959805"/>
            <a:chOff x="0" y="0"/>
            <a:chExt cx="812800" cy="812800"/>
          </a:xfrm>
        </p:grpSpPr>
        <p:sp>
          <p:nvSpPr>
            <p:cNvPr id="19" name="Freeform 19">
              <a:extLst>
                <a:ext uri="{FF2B5EF4-FFF2-40B4-BE49-F238E27FC236}">
                  <a16:creationId xmlns:a16="http://schemas.microsoft.com/office/drawing/2014/main" id="{1492067C-F4D3-F20C-7DAC-388D1CEF01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20" name="Group 20">
            <a:extLst>
              <a:ext uri="{FF2B5EF4-FFF2-40B4-BE49-F238E27FC236}">
                <a16:creationId xmlns:a16="http://schemas.microsoft.com/office/drawing/2014/main" id="{4736E3F1-3467-08F6-1F50-0B42AD50B903}"/>
              </a:ext>
            </a:extLst>
          </p:cNvPr>
          <p:cNvGrpSpPr/>
          <p:nvPr/>
        </p:nvGrpSpPr>
        <p:grpSpPr>
          <a:xfrm>
            <a:off x="5952327" y="1258143"/>
            <a:ext cx="1141032" cy="471175"/>
            <a:chOff x="0" y="0"/>
            <a:chExt cx="1521375" cy="628233"/>
          </a:xfrm>
        </p:grpSpPr>
        <p:grpSp>
          <p:nvGrpSpPr>
            <p:cNvPr id="21" name="Group 21">
              <a:extLst>
                <a:ext uri="{FF2B5EF4-FFF2-40B4-BE49-F238E27FC236}">
                  <a16:creationId xmlns:a16="http://schemas.microsoft.com/office/drawing/2014/main" id="{227805C1-6E59-C518-F417-9783261C1B08}"/>
                </a:ext>
              </a:extLst>
            </p:cNvPr>
            <p:cNvGrpSpPr/>
            <p:nvPr/>
          </p:nvGrpSpPr>
          <p:grpSpPr>
            <a:xfrm>
              <a:off x="0" y="0"/>
              <a:ext cx="628233" cy="628233"/>
              <a:chOff x="0" y="0"/>
              <a:chExt cx="812800" cy="812800"/>
            </a:xfrm>
          </p:grpSpPr>
          <p:sp>
            <p:nvSpPr>
              <p:cNvPr id="31" name="Freeform 22">
                <a:extLst>
                  <a:ext uri="{FF2B5EF4-FFF2-40B4-BE49-F238E27FC236}">
                    <a16:creationId xmlns:a16="http://schemas.microsoft.com/office/drawing/2014/main" id="{A006BC3B-C1B6-55D5-A4D9-D938831844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32" name="TextBox 23">
                <a:extLst>
                  <a:ext uri="{FF2B5EF4-FFF2-40B4-BE49-F238E27FC236}">
                    <a16:creationId xmlns:a16="http://schemas.microsoft.com/office/drawing/2014/main" id="{6AA6E932-E16D-A99F-8A03-A84F7DD524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2" name="Group 24">
              <a:extLst>
                <a:ext uri="{FF2B5EF4-FFF2-40B4-BE49-F238E27FC236}">
                  <a16:creationId xmlns:a16="http://schemas.microsoft.com/office/drawing/2014/main" id="{036F37D3-FDEB-5B31-AC5A-A97B18228DAF}"/>
                </a:ext>
              </a:extLst>
            </p:cNvPr>
            <p:cNvGrpSpPr/>
            <p:nvPr/>
          </p:nvGrpSpPr>
          <p:grpSpPr>
            <a:xfrm>
              <a:off x="297714" y="0"/>
              <a:ext cx="628233" cy="628233"/>
              <a:chOff x="0" y="0"/>
              <a:chExt cx="812800" cy="812800"/>
            </a:xfrm>
          </p:grpSpPr>
          <p:sp>
            <p:nvSpPr>
              <p:cNvPr id="29" name="Freeform 25">
                <a:extLst>
                  <a:ext uri="{FF2B5EF4-FFF2-40B4-BE49-F238E27FC236}">
                    <a16:creationId xmlns:a16="http://schemas.microsoft.com/office/drawing/2014/main" id="{169B3FC1-66A9-F38F-E856-FD609A9CFB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30" name="TextBox 26">
                <a:extLst>
                  <a:ext uri="{FF2B5EF4-FFF2-40B4-BE49-F238E27FC236}">
                    <a16:creationId xmlns:a16="http://schemas.microsoft.com/office/drawing/2014/main" id="{CEB3EA4D-6334-F15B-0B5E-7B6EEA615B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3" name="Group 27">
              <a:extLst>
                <a:ext uri="{FF2B5EF4-FFF2-40B4-BE49-F238E27FC236}">
                  <a16:creationId xmlns:a16="http://schemas.microsoft.com/office/drawing/2014/main" id="{86179290-75D2-750F-627F-6B4497A18D0B}"/>
                </a:ext>
              </a:extLst>
            </p:cNvPr>
            <p:cNvGrpSpPr/>
            <p:nvPr/>
          </p:nvGrpSpPr>
          <p:grpSpPr>
            <a:xfrm>
              <a:off x="595428" y="0"/>
              <a:ext cx="628233" cy="628233"/>
              <a:chOff x="0" y="0"/>
              <a:chExt cx="812800" cy="812800"/>
            </a:xfrm>
          </p:grpSpPr>
          <p:sp>
            <p:nvSpPr>
              <p:cNvPr id="27" name="Freeform 28">
                <a:extLst>
                  <a:ext uri="{FF2B5EF4-FFF2-40B4-BE49-F238E27FC236}">
                    <a16:creationId xmlns:a16="http://schemas.microsoft.com/office/drawing/2014/main" id="{6B6805FA-7150-74F1-B798-6B1DE90737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8" name="TextBox 29">
                <a:extLst>
                  <a:ext uri="{FF2B5EF4-FFF2-40B4-BE49-F238E27FC236}">
                    <a16:creationId xmlns:a16="http://schemas.microsoft.com/office/drawing/2014/main" id="{9E22D0BD-B275-8065-8F90-32103C2E8D2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4" name="Group 30">
              <a:extLst>
                <a:ext uri="{FF2B5EF4-FFF2-40B4-BE49-F238E27FC236}">
                  <a16:creationId xmlns:a16="http://schemas.microsoft.com/office/drawing/2014/main" id="{126EAB84-EAAD-E7C4-EE4A-1650BFEA9AA3}"/>
                </a:ext>
              </a:extLst>
            </p:cNvPr>
            <p:cNvGrpSpPr/>
            <p:nvPr/>
          </p:nvGrpSpPr>
          <p:grpSpPr>
            <a:xfrm>
              <a:off x="893143" y="0"/>
              <a:ext cx="628233" cy="628233"/>
              <a:chOff x="0" y="0"/>
              <a:chExt cx="812800" cy="812800"/>
            </a:xfrm>
          </p:grpSpPr>
          <p:sp>
            <p:nvSpPr>
              <p:cNvPr id="25" name="Freeform 31">
                <a:extLst>
                  <a:ext uri="{FF2B5EF4-FFF2-40B4-BE49-F238E27FC236}">
                    <a16:creationId xmlns:a16="http://schemas.microsoft.com/office/drawing/2014/main" id="{D241EE8D-E1EA-9B62-6BA9-607783591E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6" name="TextBox 32">
                <a:extLst>
                  <a:ext uri="{FF2B5EF4-FFF2-40B4-BE49-F238E27FC236}">
                    <a16:creationId xmlns:a16="http://schemas.microsoft.com/office/drawing/2014/main" id="{AFE902B8-5F7A-11B0-1C31-20F43CC64D4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grpSp>
        <p:nvGrpSpPr>
          <p:cNvPr id="33" name="Group 33">
            <a:extLst>
              <a:ext uri="{FF2B5EF4-FFF2-40B4-BE49-F238E27FC236}">
                <a16:creationId xmlns:a16="http://schemas.microsoft.com/office/drawing/2014/main" id="{855AB3DA-990A-D25D-B90E-E3711CBC819E}"/>
              </a:ext>
            </a:extLst>
          </p:cNvPr>
          <p:cNvGrpSpPr/>
          <p:nvPr/>
        </p:nvGrpSpPr>
        <p:grpSpPr>
          <a:xfrm>
            <a:off x="4078584" y="8831583"/>
            <a:ext cx="916071" cy="916071"/>
            <a:chOff x="0" y="0"/>
            <a:chExt cx="812800" cy="812800"/>
          </a:xfrm>
        </p:grpSpPr>
        <p:sp>
          <p:nvSpPr>
            <p:cNvPr id="34" name="Freeform 34">
              <a:extLst>
                <a:ext uri="{FF2B5EF4-FFF2-40B4-BE49-F238E27FC236}">
                  <a16:creationId xmlns:a16="http://schemas.microsoft.com/office/drawing/2014/main" id="{B6D988C6-ABFF-89D0-F83F-18B41F05D6A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a:extLst>
                <a:ext uri="{FF2B5EF4-FFF2-40B4-BE49-F238E27FC236}">
                  <a16:creationId xmlns:a16="http://schemas.microsoft.com/office/drawing/2014/main" id="{9AD0D554-E513-9793-6C8C-503824FFF6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36" name="Group 36">
            <a:extLst>
              <a:ext uri="{FF2B5EF4-FFF2-40B4-BE49-F238E27FC236}">
                <a16:creationId xmlns:a16="http://schemas.microsoft.com/office/drawing/2014/main" id="{36FF34AE-21BF-59E4-3AB7-2A61B2EED7B5}"/>
              </a:ext>
            </a:extLst>
          </p:cNvPr>
          <p:cNvGrpSpPr/>
          <p:nvPr/>
        </p:nvGrpSpPr>
        <p:grpSpPr>
          <a:xfrm>
            <a:off x="14805307" y="6848961"/>
            <a:ext cx="2863678" cy="2762098"/>
            <a:chOff x="0" y="0"/>
            <a:chExt cx="812800" cy="812800"/>
          </a:xfrm>
        </p:grpSpPr>
        <p:sp>
          <p:nvSpPr>
            <p:cNvPr id="37" name="Freeform 37">
              <a:extLst>
                <a:ext uri="{FF2B5EF4-FFF2-40B4-BE49-F238E27FC236}">
                  <a16:creationId xmlns:a16="http://schemas.microsoft.com/office/drawing/2014/main" id="{D33C4CBA-A494-DC66-CC89-3673CE830A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38" name="Group 38">
            <a:extLst>
              <a:ext uri="{FF2B5EF4-FFF2-40B4-BE49-F238E27FC236}">
                <a16:creationId xmlns:a16="http://schemas.microsoft.com/office/drawing/2014/main" id="{E9D49AFB-2E92-0D71-6F85-0A740AE657AA}"/>
              </a:ext>
            </a:extLst>
          </p:cNvPr>
          <p:cNvGrpSpPr/>
          <p:nvPr/>
        </p:nvGrpSpPr>
        <p:grpSpPr>
          <a:xfrm>
            <a:off x="8516318" y="5880946"/>
            <a:ext cx="601574" cy="601574"/>
            <a:chOff x="0" y="0"/>
            <a:chExt cx="812800" cy="812800"/>
          </a:xfrm>
        </p:grpSpPr>
        <p:sp>
          <p:nvSpPr>
            <p:cNvPr id="39" name="Freeform 39">
              <a:extLst>
                <a:ext uri="{FF2B5EF4-FFF2-40B4-BE49-F238E27FC236}">
                  <a16:creationId xmlns:a16="http://schemas.microsoft.com/office/drawing/2014/main" id="{7868D11D-32D4-8D2A-A54D-73110BAB98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a:extLst>
                <a:ext uri="{FF2B5EF4-FFF2-40B4-BE49-F238E27FC236}">
                  <a16:creationId xmlns:a16="http://schemas.microsoft.com/office/drawing/2014/main" id="{B922DF78-037D-7B06-B719-1B3A3A96EDD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41" name="Group 41">
            <a:extLst>
              <a:ext uri="{FF2B5EF4-FFF2-40B4-BE49-F238E27FC236}">
                <a16:creationId xmlns:a16="http://schemas.microsoft.com/office/drawing/2014/main" id="{F3A14A1A-766E-A287-6B3E-4DF15F7F33DD}"/>
              </a:ext>
            </a:extLst>
          </p:cNvPr>
          <p:cNvGrpSpPr/>
          <p:nvPr/>
        </p:nvGrpSpPr>
        <p:grpSpPr>
          <a:xfrm>
            <a:off x="427126" y="8230010"/>
            <a:ext cx="601574" cy="601574"/>
            <a:chOff x="0" y="0"/>
            <a:chExt cx="812800" cy="812800"/>
          </a:xfrm>
        </p:grpSpPr>
        <p:sp>
          <p:nvSpPr>
            <p:cNvPr id="42" name="Freeform 42">
              <a:extLst>
                <a:ext uri="{FF2B5EF4-FFF2-40B4-BE49-F238E27FC236}">
                  <a16:creationId xmlns:a16="http://schemas.microsoft.com/office/drawing/2014/main" id="{290D799E-E550-330B-C9E6-36006A19A1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a:extLst>
                <a:ext uri="{FF2B5EF4-FFF2-40B4-BE49-F238E27FC236}">
                  <a16:creationId xmlns:a16="http://schemas.microsoft.com/office/drawing/2014/main" id="{64398BCE-49F9-8703-B536-33C4BC965AA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44" name="TextBox 44">
            <a:extLst>
              <a:ext uri="{FF2B5EF4-FFF2-40B4-BE49-F238E27FC236}">
                <a16:creationId xmlns:a16="http://schemas.microsoft.com/office/drawing/2014/main" id="{4B3DA4F4-C116-F4B1-2C9F-286D0B94C24C}"/>
              </a:ext>
            </a:extLst>
          </p:cNvPr>
          <p:cNvSpPr txBox="1"/>
          <p:nvPr/>
        </p:nvSpPr>
        <p:spPr>
          <a:xfrm>
            <a:off x="5447947" y="2098123"/>
            <a:ext cx="9117512" cy="3352649"/>
          </a:xfrm>
          <a:prstGeom prst="rect">
            <a:avLst/>
          </a:prstGeom>
        </p:spPr>
        <p:txBody>
          <a:bodyPr wrap="square" lIns="0" tIns="0" rIns="0" bIns="0" rtlCol="0" anchor="t">
            <a:spAutoFit/>
          </a:bodyPr>
          <a:lstStyle/>
          <a:p>
            <a:pPr algn="l">
              <a:lnSpc>
                <a:spcPct val="150000"/>
              </a:lnSpc>
            </a:pPr>
            <a:r>
              <a:rPr lang="en-US" sz="7696" b="1" dirty="0">
                <a:solidFill>
                  <a:srgbClr val="000000"/>
                </a:solidFill>
                <a:latin typeface="Montserrat Bold"/>
                <a:ea typeface="Montserrat Bold"/>
                <a:cs typeface="Montserrat Bold"/>
                <a:sym typeface="Montserrat Bold"/>
              </a:rPr>
              <a:t>Merci pour</a:t>
            </a:r>
          </a:p>
          <a:p>
            <a:pPr algn="l">
              <a:lnSpc>
                <a:spcPct val="150000"/>
              </a:lnSpc>
            </a:pPr>
            <a:r>
              <a:rPr lang="en-US" sz="7696" b="1" dirty="0">
                <a:solidFill>
                  <a:srgbClr val="000000"/>
                </a:solidFill>
                <a:latin typeface="Montserrat Bold"/>
                <a:ea typeface="Montserrat Bold"/>
                <a:cs typeface="Montserrat Bold"/>
                <a:sym typeface="Montserrat Bold"/>
              </a:rPr>
              <a:t>votre attention </a:t>
            </a:r>
          </a:p>
        </p:txBody>
      </p:sp>
      <p:grpSp>
        <p:nvGrpSpPr>
          <p:cNvPr id="46" name="Group 49">
            <a:extLst>
              <a:ext uri="{FF2B5EF4-FFF2-40B4-BE49-F238E27FC236}">
                <a16:creationId xmlns:a16="http://schemas.microsoft.com/office/drawing/2014/main" id="{4A56AD57-2409-6C1C-1811-6F858A8F7475}"/>
              </a:ext>
            </a:extLst>
          </p:cNvPr>
          <p:cNvGrpSpPr/>
          <p:nvPr/>
        </p:nvGrpSpPr>
        <p:grpSpPr>
          <a:xfrm>
            <a:off x="16754659" y="245756"/>
            <a:ext cx="1193111" cy="889920"/>
            <a:chOff x="0" y="0"/>
            <a:chExt cx="1590815" cy="1186561"/>
          </a:xfrm>
        </p:grpSpPr>
        <p:grpSp>
          <p:nvGrpSpPr>
            <p:cNvPr id="47" name="Group 50">
              <a:extLst>
                <a:ext uri="{FF2B5EF4-FFF2-40B4-BE49-F238E27FC236}">
                  <a16:creationId xmlns:a16="http://schemas.microsoft.com/office/drawing/2014/main" id="{77896D83-47CE-DEBA-F7E0-25C118C2B8B7}"/>
                </a:ext>
              </a:extLst>
            </p:cNvPr>
            <p:cNvGrpSpPr/>
            <p:nvPr/>
          </p:nvGrpSpPr>
          <p:grpSpPr>
            <a:xfrm>
              <a:off x="0" y="0"/>
              <a:ext cx="1590815" cy="1186561"/>
              <a:chOff x="0" y="0"/>
              <a:chExt cx="360499" cy="268890"/>
            </a:xfrm>
          </p:grpSpPr>
          <p:sp>
            <p:nvSpPr>
              <p:cNvPr id="49" name="Freeform 51">
                <a:extLst>
                  <a:ext uri="{FF2B5EF4-FFF2-40B4-BE49-F238E27FC236}">
                    <a16:creationId xmlns:a16="http://schemas.microsoft.com/office/drawing/2014/main" id="{8BFF037B-C5C5-E006-1824-863CD5980771}"/>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endParaRPr lang="fr-GN" dirty="0"/>
              </a:p>
            </p:txBody>
          </p:sp>
          <p:sp>
            <p:nvSpPr>
              <p:cNvPr id="50" name="TextBox 52">
                <a:extLst>
                  <a:ext uri="{FF2B5EF4-FFF2-40B4-BE49-F238E27FC236}">
                    <a16:creationId xmlns:a16="http://schemas.microsoft.com/office/drawing/2014/main" id="{C7ABBEAC-A69F-E9A7-9EFB-1EDBBC32FCDF}"/>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dirty="0"/>
              </a:p>
            </p:txBody>
          </p:sp>
        </p:grpSp>
        <p:sp>
          <p:nvSpPr>
            <p:cNvPr id="48" name="TextBox 53">
              <a:extLst>
                <a:ext uri="{FF2B5EF4-FFF2-40B4-BE49-F238E27FC236}">
                  <a16:creationId xmlns:a16="http://schemas.microsoft.com/office/drawing/2014/main" id="{9A9ED4FB-1508-7CA5-57CF-4A30B896ABD0}"/>
                </a:ext>
              </a:extLst>
            </p:cNvPr>
            <p:cNvSpPr txBox="1"/>
            <p:nvPr/>
          </p:nvSpPr>
          <p:spPr>
            <a:xfrm>
              <a:off x="0" y="98352"/>
              <a:ext cx="1590815" cy="931282"/>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17</a:t>
              </a:r>
            </a:p>
          </p:txBody>
        </p:sp>
      </p:grpSp>
      <p:sp>
        <p:nvSpPr>
          <p:cNvPr id="52" name="ZoneTexte 51">
            <a:extLst>
              <a:ext uri="{FF2B5EF4-FFF2-40B4-BE49-F238E27FC236}">
                <a16:creationId xmlns:a16="http://schemas.microsoft.com/office/drawing/2014/main" id="{F52DA2B4-552B-3B55-59C1-49099742A023}"/>
              </a:ext>
            </a:extLst>
          </p:cNvPr>
          <p:cNvSpPr txBox="1"/>
          <p:nvPr/>
        </p:nvSpPr>
        <p:spPr>
          <a:xfrm>
            <a:off x="7194229" y="1122772"/>
            <a:ext cx="4106091" cy="622671"/>
          </a:xfrm>
          <a:prstGeom prst="rect">
            <a:avLst/>
          </a:prstGeom>
          <a:noFill/>
        </p:spPr>
        <p:txBody>
          <a:bodyPr wrap="square">
            <a:spAutoFit/>
          </a:bodyPr>
          <a:lstStyle/>
          <a:p>
            <a:pPr>
              <a:lnSpc>
                <a:spcPts val="4433"/>
              </a:lnSpc>
            </a:pPr>
            <a:r>
              <a:rPr lang="en-US" sz="3166" b="1" spc="88" dirty="0">
                <a:solidFill>
                  <a:srgbClr val="171FD0"/>
                </a:solidFill>
                <a:latin typeface="Montserrat Bold"/>
                <a:sym typeface="Codec Pro Bold"/>
              </a:rPr>
              <a:t>sgrh2133@gmail.com</a:t>
            </a:r>
          </a:p>
        </p:txBody>
      </p:sp>
    </p:spTree>
    <p:extLst>
      <p:ext uri="{BB962C8B-B14F-4D97-AF65-F5344CB8AC3E}">
        <p14:creationId xmlns:p14="http://schemas.microsoft.com/office/powerpoint/2010/main" val="28508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6777984" cy="10286999"/>
            <a:chOff x="0" y="0"/>
            <a:chExt cx="1785148" cy="2795612"/>
          </a:xfrm>
        </p:grpSpPr>
        <p:sp>
          <p:nvSpPr>
            <p:cNvPr id="3" name="Freeform 3"/>
            <p:cNvSpPr/>
            <p:nvPr/>
          </p:nvSpPr>
          <p:spPr>
            <a:xfrm>
              <a:off x="0" y="0"/>
              <a:ext cx="1785148" cy="2795612"/>
            </a:xfrm>
            <a:custGeom>
              <a:avLst/>
              <a:gdLst/>
              <a:ahLst/>
              <a:cxnLst/>
              <a:rect l="l" t="t" r="r" b="b"/>
              <a:pathLst>
                <a:path w="1785148" h="2795612">
                  <a:moveTo>
                    <a:pt x="0" y="0"/>
                  </a:moveTo>
                  <a:lnTo>
                    <a:pt x="1785148" y="0"/>
                  </a:lnTo>
                  <a:lnTo>
                    <a:pt x="1785148" y="2795612"/>
                  </a:lnTo>
                  <a:lnTo>
                    <a:pt x="0" y="2795612"/>
                  </a:lnTo>
                  <a:close/>
                </a:path>
              </a:pathLst>
            </a:custGeom>
            <a:solidFill>
              <a:srgbClr val="82C2E6"/>
            </a:solidFill>
          </p:spPr>
        </p:sp>
        <p:sp>
          <p:nvSpPr>
            <p:cNvPr id="4" name="TextBox 4"/>
            <p:cNvSpPr txBox="1"/>
            <p:nvPr/>
          </p:nvSpPr>
          <p:spPr>
            <a:xfrm>
              <a:off x="0" y="-38100"/>
              <a:ext cx="1785148" cy="2833712"/>
            </a:xfrm>
            <a:prstGeom prst="rect">
              <a:avLst/>
            </a:prstGeom>
          </p:spPr>
          <p:txBody>
            <a:bodyPr lIns="50800" tIns="50800" rIns="50800" bIns="50800" rtlCol="0" anchor="ctr"/>
            <a:lstStyle/>
            <a:p>
              <a:pPr algn="ctr">
                <a:lnSpc>
                  <a:spcPts val="2659"/>
                </a:lnSpc>
              </a:pPr>
              <a:endParaRPr dirty="0"/>
            </a:p>
          </p:txBody>
        </p:sp>
      </p:grpSp>
      <p:sp>
        <p:nvSpPr>
          <p:cNvPr id="6" name="Freeform 6"/>
          <p:cNvSpPr/>
          <p:nvPr/>
        </p:nvSpPr>
        <p:spPr>
          <a:xfrm>
            <a:off x="16881027" y="671982"/>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099296" y="707499"/>
            <a:ext cx="10221677" cy="7791941"/>
          </a:xfrm>
          <a:prstGeom prst="rect">
            <a:avLst/>
          </a:prstGeom>
        </p:spPr>
        <p:txBody>
          <a:bodyPr lIns="0" tIns="0" rIns="0" bIns="0" rtlCol="0" anchor="t">
            <a:spAutoFit/>
          </a:bodyPr>
          <a:lstStyle/>
          <a:p>
            <a:pPr marL="914400" indent="-914400" algn="l">
              <a:lnSpc>
                <a:spcPts val="6765"/>
              </a:lnSpc>
              <a:buFont typeface="+mj-lt"/>
              <a:buAutoNum type="arabicPeriod"/>
            </a:pPr>
            <a:r>
              <a:rPr lang="en-US" sz="4800" dirty="0">
                <a:solidFill>
                  <a:srgbClr val="000000"/>
                </a:solidFill>
                <a:latin typeface="Codec Pro"/>
                <a:sym typeface="Codec Pro"/>
              </a:rPr>
              <a:t>Introduction</a:t>
            </a:r>
          </a:p>
          <a:p>
            <a:pPr marL="914400" indent="-914400" algn="l">
              <a:lnSpc>
                <a:spcPts val="6765"/>
              </a:lnSpc>
              <a:buFont typeface="+mj-lt"/>
              <a:buAutoNum type="arabicPeriod"/>
            </a:pPr>
            <a:r>
              <a:rPr lang="en-US" sz="4800" dirty="0">
                <a:solidFill>
                  <a:srgbClr val="000000"/>
                </a:solidFill>
                <a:latin typeface="Codec Pro"/>
                <a:sym typeface="Codec Pro"/>
              </a:rPr>
              <a:t>Context du Projet</a:t>
            </a:r>
          </a:p>
          <a:p>
            <a:pPr marL="914400" indent="-914400" algn="l">
              <a:lnSpc>
                <a:spcPts val="6765"/>
              </a:lnSpc>
              <a:buFont typeface="+mj-lt"/>
              <a:buAutoNum type="arabicPeriod"/>
            </a:pPr>
            <a:r>
              <a:rPr lang="en-US" sz="4800" dirty="0">
                <a:solidFill>
                  <a:srgbClr val="000000"/>
                </a:solidFill>
                <a:latin typeface="Codec Pro"/>
                <a:sym typeface="Codec Pro"/>
              </a:rPr>
              <a:t>Objectives du SGRH</a:t>
            </a:r>
          </a:p>
          <a:p>
            <a:pPr marL="914400" indent="-914400" algn="l">
              <a:lnSpc>
                <a:spcPts val="6765"/>
              </a:lnSpc>
              <a:buFont typeface="+mj-lt"/>
              <a:buAutoNum type="arabicPeriod"/>
            </a:pPr>
            <a:r>
              <a:rPr lang="en-US" sz="4800" dirty="0">
                <a:solidFill>
                  <a:srgbClr val="000000"/>
                </a:solidFill>
                <a:latin typeface="Codec Pro"/>
                <a:sym typeface="Codec Pro"/>
              </a:rPr>
              <a:t>Problematique</a:t>
            </a:r>
          </a:p>
          <a:p>
            <a:pPr marL="914400" indent="-914400" algn="l">
              <a:lnSpc>
                <a:spcPts val="6765"/>
              </a:lnSpc>
              <a:buFont typeface="+mj-lt"/>
              <a:buAutoNum type="arabicPeriod"/>
            </a:pPr>
            <a:r>
              <a:rPr lang="en-US" sz="4800" dirty="0">
                <a:solidFill>
                  <a:srgbClr val="000000"/>
                </a:solidFill>
                <a:latin typeface="Codec Pro"/>
                <a:sym typeface="Codec Pro"/>
              </a:rPr>
              <a:t>Justification du ProJet</a:t>
            </a:r>
          </a:p>
          <a:p>
            <a:pPr marL="914400" indent="-914400" algn="l">
              <a:lnSpc>
                <a:spcPts val="6765"/>
              </a:lnSpc>
              <a:buFont typeface="+mj-lt"/>
              <a:buAutoNum type="arabicPeriod"/>
            </a:pPr>
            <a:r>
              <a:rPr lang="en-US" sz="4800" dirty="0">
                <a:solidFill>
                  <a:srgbClr val="000000"/>
                </a:solidFill>
                <a:latin typeface="Codec Pro"/>
                <a:sym typeface="Codec Pro"/>
              </a:rPr>
              <a:t>Fonctionalité principals</a:t>
            </a:r>
          </a:p>
          <a:p>
            <a:pPr marL="914400" indent="-914400" algn="l">
              <a:lnSpc>
                <a:spcPts val="6765"/>
              </a:lnSpc>
              <a:buFont typeface="+mj-lt"/>
              <a:buAutoNum type="arabicPeriod"/>
            </a:pPr>
            <a:r>
              <a:rPr lang="en-US" sz="4800" dirty="0">
                <a:solidFill>
                  <a:srgbClr val="000000"/>
                </a:solidFill>
                <a:latin typeface="Codec Pro"/>
                <a:sym typeface="Codec Pro"/>
              </a:rPr>
              <a:t>Presentation du ProJet</a:t>
            </a:r>
          </a:p>
          <a:p>
            <a:pPr marL="914400" indent="-914400" algn="l">
              <a:lnSpc>
                <a:spcPts val="6765"/>
              </a:lnSpc>
              <a:buFont typeface="+mj-lt"/>
              <a:buAutoNum type="arabicPeriod"/>
            </a:pPr>
            <a:r>
              <a:rPr lang="en-US" sz="4800" dirty="0">
                <a:solidFill>
                  <a:srgbClr val="000000"/>
                </a:solidFill>
                <a:latin typeface="Codec Pro"/>
                <a:sym typeface="Codec Pro"/>
              </a:rPr>
              <a:t>Budget</a:t>
            </a:r>
          </a:p>
          <a:p>
            <a:pPr marL="914400" indent="-914400" algn="l">
              <a:lnSpc>
                <a:spcPts val="6765"/>
              </a:lnSpc>
              <a:buFont typeface="+mj-lt"/>
              <a:buAutoNum type="arabicPeriod"/>
            </a:pPr>
            <a:r>
              <a:rPr lang="en-US" sz="4800" dirty="0">
                <a:solidFill>
                  <a:srgbClr val="000000"/>
                </a:solidFill>
                <a:latin typeface="Codec Pro"/>
                <a:sym typeface="Codec Pro"/>
              </a:rPr>
              <a:t>Remerciement</a:t>
            </a:r>
          </a:p>
        </p:txBody>
      </p:sp>
      <p:sp>
        <p:nvSpPr>
          <p:cNvPr id="12" name="AutoShape 5">
            <a:extLst>
              <a:ext uri="{FF2B5EF4-FFF2-40B4-BE49-F238E27FC236}">
                <a16:creationId xmlns:a16="http://schemas.microsoft.com/office/drawing/2014/main" id="{262F7045-E9E9-1C31-EE0A-83B020F8C932}"/>
              </a:ext>
            </a:extLst>
          </p:cNvPr>
          <p:cNvSpPr/>
          <p:nvPr/>
        </p:nvSpPr>
        <p:spPr>
          <a:xfrm flipH="1">
            <a:off x="10668000" y="9791700"/>
            <a:ext cx="5854765" cy="0"/>
          </a:xfrm>
          <a:prstGeom prst="line">
            <a:avLst/>
          </a:prstGeom>
          <a:ln w="28575" cap="flat">
            <a:solidFill>
              <a:srgbClr val="000000"/>
            </a:solidFill>
            <a:prstDash val="solid"/>
            <a:headEnd type="none" w="sm" len="sm"/>
            <a:tailEnd type="none" w="sm" len="sm"/>
          </a:ln>
        </p:spPr>
      </p:sp>
      <p:sp>
        <p:nvSpPr>
          <p:cNvPr id="13" name="TextBox 10">
            <a:extLst>
              <a:ext uri="{FF2B5EF4-FFF2-40B4-BE49-F238E27FC236}">
                <a16:creationId xmlns:a16="http://schemas.microsoft.com/office/drawing/2014/main" id="{09BA1471-86A5-5184-83CE-F98C1AACEB6F}"/>
              </a:ext>
            </a:extLst>
          </p:cNvPr>
          <p:cNvSpPr txBox="1"/>
          <p:nvPr/>
        </p:nvSpPr>
        <p:spPr>
          <a:xfrm>
            <a:off x="16528906" y="9477154"/>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02</a:t>
            </a:r>
          </a:p>
        </p:txBody>
      </p:sp>
      <p:pic>
        <p:nvPicPr>
          <p:cNvPr id="16" name="Image 15">
            <a:extLst>
              <a:ext uri="{FF2B5EF4-FFF2-40B4-BE49-F238E27FC236}">
                <a16:creationId xmlns:a16="http://schemas.microsoft.com/office/drawing/2014/main" id="{31B782C5-9FBF-AEF5-91E7-5E918E87C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83" y="214082"/>
            <a:ext cx="6411901" cy="9858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54805" y="0"/>
            <a:ext cx="6333195" cy="10287000"/>
            <a:chOff x="0" y="0"/>
            <a:chExt cx="8102875" cy="13716000"/>
          </a:xfrm>
        </p:grpSpPr>
        <p:pic>
          <p:nvPicPr>
            <p:cNvPr id="3" name="Picture 3"/>
            <p:cNvPicPr>
              <a:picLocks noChangeAspect="1"/>
            </p:cNvPicPr>
            <p:nvPr/>
          </p:nvPicPr>
          <p:blipFill>
            <a:blip r:embed="rId2"/>
            <a:srcRect t="17264" r="28881" b="2378"/>
            <a:stretch>
              <a:fillRect/>
            </a:stretch>
          </p:blipFill>
          <p:spPr>
            <a:xfrm>
              <a:off x="0" y="0"/>
              <a:ext cx="8102875" cy="13716000"/>
            </a:xfrm>
            <a:prstGeom prst="rect">
              <a:avLst/>
            </a:prstGeom>
          </p:spPr>
        </p:pic>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flipH="1">
            <a:off x="1487435" y="9599490"/>
            <a:ext cx="9613604" cy="0"/>
          </a:xfrm>
          <a:prstGeom prst="line">
            <a:avLst/>
          </a:prstGeom>
          <a:ln w="28575" cap="flat">
            <a:solidFill>
              <a:srgbClr val="000000"/>
            </a:solidFill>
            <a:prstDash val="solid"/>
            <a:headEnd type="none" w="sm" len="sm"/>
            <a:tailEnd type="none" w="sm" len="sm"/>
          </a:ln>
        </p:spPr>
      </p:sp>
      <p:sp>
        <p:nvSpPr>
          <p:cNvPr id="17" name="Freeform 17"/>
          <p:cNvSpPr/>
          <p:nvPr/>
        </p:nvSpPr>
        <p:spPr>
          <a:xfrm>
            <a:off x="9390496" y="2253836"/>
            <a:ext cx="1208981" cy="1193594"/>
          </a:xfrm>
          <a:custGeom>
            <a:avLst/>
            <a:gdLst/>
            <a:ahLst/>
            <a:cxnLst/>
            <a:rect l="l" t="t" r="r" b="b"/>
            <a:pathLst>
              <a:path w="1208981" h="1193594">
                <a:moveTo>
                  <a:pt x="0" y="0"/>
                </a:moveTo>
                <a:lnTo>
                  <a:pt x="1208981" y="0"/>
                </a:lnTo>
                <a:lnTo>
                  <a:pt x="1208981" y="1193594"/>
                </a:lnTo>
                <a:lnTo>
                  <a:pt x="0" y="119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9486756" y="4700142"/>
            <a:ext cx="1020075" cy="1166406"/>
          </a:xfrm>
          <a:custGeom>
            <a:avLst/>
            <a:gdLst/>
            <a:ahLst/>
            <a:cxnLst/>
            <a:rect l="l" t="t" r="r" b="b"/>
            <a:pathLst>
              <a:path w="1020075" h="1166406">
                <a:moveTo>
                  <a:pt x="0" y="0"/>
                </a:moveTo>
                <a:lnTo>
                  <a:pt x="1020076" y="0"/>
                </a:lnTo>
                <a:lnTo>
                  <a:pt x="1020076" y="1166406"/>
                </a:lnTo>
                <a:lnTo>
                  <a:pt x="0" y="1166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Freeform 41"/>
          <p:cNvSpPr/>
          <p:nvPr/>
        </p:nvSpPr>
        <p:spPr>
          <a:xfrm>
            <a:off x="9486756" y="7223685"/>
            <a:ext cx="993049" cy="1077272"/>
          </a:xfrm>
          <a:custGeom>
            <a:avLst/>
            <a:gdLst/>
            <a:ahLst/>
            <a:cxnLst/>
            <a:rect l="l" t="t" r="r" b="b"/>
            <a:pathLst>
              <a:path w="993049" h="1077272">
                <a:moveTo>
                  <a:pt x="0" y="0"/>
                </a:moveTo>
                <a:lnTo>
                  <a:pt x="993049" y="0"/>
                </a:lnTo>
                <a:lnTo>
                  <a:pt x="993049" y="1077272"/>
                </a:lnTo>
                <a:lnTo>
                  <a:pt x="0" y="1077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2" name="TextBox 42"/>
          <p:cNvSpPr txBox="1"/>
          <p:nvPr/>
        </p:nvSpPr>
        <p:spPr>
          <a:xfrm>
            <a:off x="2847929" y="600278"/>
            <a:ext cx="6643993" cy="1093297"/>
          </a:xfrm>
          <a:prstGeom prst="rect">
            <a:avLst/>
          </a:prstGeom>
        </p:spPr>
        <p:txBody>
          <a:bodyPr lIns="0" tIns="0" rIns="0" bIns="0" rtlCol="0" anchor="t">
            <a:spAutoFit/>
          </a:bodyPr>
          <a:lstStyle/>
          <a:p>
            <a:pPr algn="l">
              <a:lnSpc>
                <a:spcPts val="7517"/>
              </a:lnSpc>
            </a:pPr>
            <a:r>
              <a:rPr lang="en-US" sz="6896" b="1" dirty="0">
                <a:solidFill>
                  <a:srgbClr val="000000"/>
                </a:solidFill>
                <a:latin typeface="Codec Pro Bold"/>
                <a:ea typeface="Codec Pro Bold"/>
                <a:cs typeface="Codec Pro Bold"/>
                <a:sym typeface="Codec Pro Bold"/>
              </a:rPr>
              <a:t>Introduction</a:t>
            </a:r>
          </a:p>
        </p:txBody>
      </p:sp>
      <p:sp>
        <p:nvSpPr>
          <p:cNvPr id="43" name="TextBox 43"/>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03</a:t>
            </a:r>
          </a:p>
        </p:txBody>
      </p:sp>
      <p:sp>
        <p:nvSpPr>
          <p:cNvPr id="44" name="TextBox 44"/>
          <p:cNvSpPr txBox="1"/>
          <p:nvPr/>
        </p:nvSpPr>
        <p:spPr>
          <a:xfrm>
            <a:off x="886766" y="2017657"/>
            <a:ext cx="10566317" cy="5909310"/>
          </a:xfrm>
          <a:prstGeom prst="rect">
            <a:avLst/>
          </a:prstGeom>
        </p:spPr>
        <p:txBody>
          <a:bodyPr wrap="square" lIns="0" tIns="0" rIns="0" bIns="0" rtlCol="0" anchor="t">
            <a:spAutoFit/>
          </a:bodyPr>
          <a:lstStyle/>
          <a:p>
            <a:r>
              <a:rPr lang="fr-FR" sz="4800" dirty="0">
                <a:solidFill>
                  <a:srgbClr val="000000"/>
                </a:solidFill>
                <a:latin typeface="Codec Pro"/>
                <a:ea typeface="Codec Pro"/>
                <a:cs typeface="Codec Pro"/>
                <a:sym typeface="Codec Pro"/>
              </a:rPr>
              <a:t> Le SGRH est un système informatisé qui vise à gérer les ressources humaines par des entreprise de manière efficace et efficiente. Il permet de centraliser et d'automatiser les fonctions RH, améliorant ainsi la productivité et la prise de décision.</a:t>
            </a:r>
            <a:endParaRPr lang="en-US" sz="4800" dirty="0">
              <a:solidFill>
                <a:srgbClr val="000000"/>
              </a:solidFill>
              <a:latin typeface="Codec Pro"/>
              <a:ea typeface="Codec Pro"/>
              <a:cs typeface="Codec Pro"/>
              <a:sym typeface="Codec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02" y="0"/>
            <a:ext cx="7544097"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6"/>
          <p:cNvSpPr txBox="1"/>
          <p:nvPr/>
        </p:nvSpPr>
        <p:spPr>
          <a:xfrm>
            <a:off x="1905000" y="650381"/>
            <a:ext cx="842133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Contexte du projet</a:t>
            </a:r>
            <a:endParaRPr lang="en-US" sz="6896" b="1" dirty="0">
              <a:solidFill>
                <a:srgbClr val="000000"/>
              </a:solidFill>
              <a:latin typeface="Codec Pro Bold"/>
              <a:sym typeface="Codec Pro Bold"/>
            </a:endParaRPr>
          </a:p>
        </p:txBody>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04</a:t>
            </a:r>
          </a:p>
        </p:txBody>
      </p:sp>
      <p:sp>
        <p:nvSpPr>
          <p:cNvPr id="8" name="TextBox 8"/>
          <p:cNvSpPr txBox="1"/>
          <p:nvPr/>
        </p:nvSpPr>
        <p:spPr>
          <a:xfrm>
            <a:off x="1274385" y="1764427"/>
            <a:ext cx="9245396" cy="6647974"/>
          </a:xfrm>
          <a:prstGeom prst="rect">
            <a:avLst/>
          </a:prstGeom>
        </p:spPr>
        <p:txBody>
          <a:bodyPr wrap="square" lIns="0" tIns="0" rIns="0" bIns="0" rtlCol="0" anchor="t">
            <a:spAutoFit/>
          </a:bodyPr>
          <a:lstStyle/>
          <a:p>
            <a:r>
              <a:rPr lang="fr-FR" sz="4800" dirty="0">
                <a:solidFill>
                  <a:srgbClr val="000000"/>
                </a:solidFill>
                <a:latin typeface="Codec Pro"/>
                <a:ea typeface="Codec Pro"/>
                <a:cs typeface="Codec Pro"/>
                <a:sym typeface="Codec Pro"/>
              </a:rPr>
              <a:t> Les entreprises sont confrontées à une concurrence accrue et à des exigences de performance élevées. Il est essentiel de disposer d'un système de gestion des ressources humaines efficace pour atteindre les objectifs et améliorer la compétitivité.</a:t>
            </a:r>
            <a:endParaRPr lang="en-US" sz="4800" dirty="0">
              <a:solidFill>
                <a:srgbClr val="000000"/>
              </a:solidFill>
              <a:latin typeface="Codec Pro"/>
              <a:ea typeface="Codec Pro"/>
              <a:cs typeface="Codec Pro"/>
              <a:sym typeface="Codec Pro"/>
            </a:endParaRPr>
          </a:p>
        </p:txBody>
      </p:sp>
      <p:pic>
        <p:nvPicPr>
          <p:cNvPr id="13" name="Image 12">
            <a:extLst>
              <a:ext uri="{FF2B5EF4-FFF2-40B4-BE49-F238E27FC236}">
                <a16:creationId xmlns:a16="http://schemas.microsoft.com/office/drawing/2014/main" id="{AB09ABA2-9573-FE83-C369-2659590DB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313" y="1155935"/>
            <a:ext cx="7521685" cy="77485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4" name="TextBox 4"/>
          <p:cNvSpPr txBox="1"/>
          <p:nvPr/>
        </p:nvSpPr>
        <p:spPr>
          <a:xfrm>
            <a:off x="1752600" y="697195"/>
            <a:ext cx="714786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Objectifs</a:t>
            </a:r>
            <a:r>
              <a:rPr lang="fr-FR" sz="6896" b="1" dirty="0">
                <a:solidFill>
                  <a:srgbClr val="000000"/>
                </a:solidFill>
                <a:latin typeface="Codec Pro Bold"/>
              </a:rPr>
              <a:t> Global</a:t>
            </a:r>
            <a:endParaRPr lang="en-US" sz="6896" b="1" dirty="0">
              <a:solidFill>
                <a:srgbClr val="000000"/>
              </a:solidFill>
              <a:latin typeface="Codec Pro Bold"/>
              <a:sym typeface="Codec Pro Bold"/>
            </a:endParaRPr>
          </a:p>
        </p:txBody>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05</a:t>
            </a:r>
          </a:p>
        </p:txBody>
      </p:sp>
      <p:sp>
        <p:nvSpPr>
          <p:cNvPr id="6" name="TextBox 6"/>
          <p:cNvSpPr txBox="1"/>
          <p:nvPr/>
        </p:nvSpPr>
        <p:spPr>
          <a:xfrm>
            <a:off x="640935" y="2364587"/>
            <a:ext cx="8503065" cy="5539978"/>
          </a:xfrm>
          <a:prstGeom prst="rect">
            <a:avLst/>
          </a:prstGeom>
        </p:spPr>
        <p:txBody>
          <a:bodyPr wrap="square" lIns="0" tIns="0" rIns="0" bIns="0" rtlCol="0" anchor="t">
            <a:spAutoFit/>
          </a:bodyPr>
          <a:lstStyle/>
          <a:p>
            <a:r>
              <a:rPr lang="fr-FR" sz="3600" dirty="0"/>
              <a:t>L’objectif principal du projet SGRH est de </a:t>
            </a:r>
            <a:r>
              <a:rPr lang="fr-FR" sz="3600" b="1" dirty="0"/>
              <a:t>concevoir et mettre en place un système informatisé pour gérer efficacement toutes les activités liées aux ressources humaines d’une organisation</a:t>
            </a:r>
            <a:r>
              <a:rPr lang="fr-FR" sz="3600" dirty="0"/>
              <a:t>, afin d’optimiser la gestion des employés, des départements, des congés, des salaires, des formations et du recrutement, tout en améliorant la productivité et la prise de décision grâce à une interface centralisée et accessible.</a:t>
            </a:r>
          </a:p>
        </p:txBody>
      </p:sp>
      <p:grpSp>
        <p:nvGrpSpPr>
          <p:cNvPr id="7" name="Group 7"/>
          <p:cNvGrpSpPr/>
          <p:nvPr/>
        </p:nvGrpSpPr>
        <p:grpSpPr>
          <a:xfrm>
            <a:off x="9784934" y="0"/>
            <a:ext cx="8503065" cy="10287000"/>
            <a:chOff x="0" y="0"/>
            <a:chExt cx="12971299" cy="13716000"/>
          </a:xfrm>
        </p:grpSpPr>
        <p:pic>
          <p:nvPicPr>
            <p:cNvPr id="8" name="Picture 8"/>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9" name="Freeform 9"/>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4" name="Image 13">
            <a:extLst>
              <a:ext uri="{FF2B5EF4-FFF2-40B4-BE49-F238E27FC236}">
                <a16:creationId xmlns:a16="http://schemas.microsoft.com/office/drawing/2014/main" id="{89EDBABD-297C-CA5C-7F72-5EB74860B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8997" y="1919662"/>
            <a:ext cx="8503065" cy="74462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E15D90FA-A790-4841-AA6D-9F019E79DC82}"/>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3">
            <a:extLst>
              <a:ext uri="{FF2B5EF4-FFF2-40B4-BE49-F238E27FC236}">
                <a16:creationId xmlns:a16="http://schemas.microsoft.com/office/drawing/2014/main" id="{D3A32589-A74E-A25D-2E55-8752FC070E56}"/>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4">
            <a:extLst>
              <a:ext uri="{FF2B5EF4-FFF2-40B4-BE49-F238E27FC236}">
                <a16:creationId xmlns:a16="http://schemas.microsoft.com/office/drawing/2014/main" id="{ED4A2B1B-4713-29CB-C0A8-D22593886B1F}"/>
              </a:ext>
            </a:extLst>
          </p:cNvPr>
          <p:cNvSpPr txBox="1"/>
          <p:nvPr/>
        </p:nvSpPr>
        <p:spPr>
          <a:xfrm>
            <a:off x="2146953" y="698177"/>
            <a:ext cx="6750467" cy="902042"/>
          </a:xfrm>
          <a:prstGeom prst="rect">
            <a:avLst/>
          </a:prstGeom>
        </p:spPr>
        <p:txBody>
          <a:bodyPr wrap="square" lIns="0" tIns="0" rIns="0" bIns="0" rtlCol="0" anchor="t">
            <a:spAutoFit/>
          </a:bodyPr>
          <a:lstStyle/>
          <a:p>
            <a:pPr>
              <a:lnSpc>
                <a:spcPts val="7517"/>
              </a:lnSpc>
            </a:pPr>
            <a:r>
              <a:rPr lang="fr-GN" sz="5400" b="1" dirty="0">
                <a:solidFill>
                  <a:srgbClr val="000000"/>
                </a:solidFill>
                <a:latin typeface="Codec Pro Bold"/>
              </a:rPr>
              <a:t>Objectifs</a:t>
            </a:r>
            <a:r>
              <a:rPr lang="fr-FR" sz="5400" b="1" dirty="0">
                <a:solidFill>
                  <a:srgbClr val="000000"/>
                </a:solidFill>
                <a:latin typeface="Codec Pro Bold"/>
              </a:rPr>
              <a:t> Spécifique</a:t>
            </a:r>
            <a:endParaRPr lang="en-US" sz="5400" b="1" dirty="0">
              <a:solidFill>
                <a:srgbClr val="000000"/>
              </a:solidFill>
              <a:latin typeface="Codec Pro Bold"/>
              <a:sym typeface="Codec Pro Bold"/>
            </a:endParaRPr>
          </a:p>
        </p:txBody>
      </p:sp>
      <p:sp>
        <p:nvSpPr>
          <p:cNvPr id="7" name="TextBox 5">
            <a:extLst>
              <a:ext uri="{FF2B5EF4-FFF2-40B4-BE49-F238E27FC236}">
                <a16:creationId xmlns:a16="http://schemas.microsoft.com/office/drawing/2014/main" id="{5F26360D-CE5A-0515-DE14-30667751A5E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06</a:t>
            </a:r>
          </a:p>
        </p:txBody>
      </p:sp>
      <p:sp>
        <p:nvSpPr>
          <p:cNvPr id="8" name="TextBox 6">
            <a:extLst>
              <a:ext uri="{FF2B5EF4-FFF2-40B4-BE49-F238E27FC236}">
                <a16:creationId xmlns:a16="http://schemas.microsoft.com/office/drawing/2014/main" id="{FB904498-E766-62D3-3381-4D8D012D34D0}"/>
              </a:ext>
            </a:extLst>
          </p:cNvPr>
          <p:cNvSpPr txBox="1"/>
          <p:nvPr/>
        </p:nvSpPr>
        <p:spPr>
          <a:xfrm>
            <a:off x="340943" y="2364587"/>
            <a:ext cx="9419928" cy="6093976"/>
          </a:xfrm>
          <a:prstGeom prst="rect">
            <a:avLst/>
          </a:prstGeom>
        </p:spPr>
        <p:txBody>
          <a:bodyPr wrap="square" lIns="0" tIns="0" rIns="0" bIns="0" rtlCol="0" anchor="t">
            <a:spAutoFit/>
          </a:bodyPr>
          <a:lstStyle/>
          <a:p>
            <a:r>
              <a:rPr lang="fr-FR" sz="3600" dirty="0"/>
              <a:t>Le Système de Gestion des Ressources Humaines (SGRH) vise à centraliser et sécuriser les données des employés tout en facilitant la </a:t>
            </a:r>
            <a:r>
              <a:rPr lang="fr-FR" sz="3600" b="1" dirty="0"/>
              <a:t>gestion des absences, des congés et des présences</a:t>
            </a:r>
            <a:r>
              <a:rPr lang="fr-FR" sz="3600" dirty="0"/>
              <a:t>. Il permet également la </a:t>
            </a:r>
            <a:r>
              <a:rPr lang="fr-FR" sz="3600" b="1" dirty="0"/>
              <a:t>génération automatique des bulletins de paie</a:t>
            </a:r>
            <a:r>
              <a:rPr lang="fr-FR" sz="3600" dirty="0"/>
              <a:t> et offre une </a:t>
            </a:r>
            <a:r>
              <a:rPr lang="fr-FR" sz="3600" b="1" dirty="0"/>
              <a:t>interface intuitive</a:t>
            </a:r>
            <a:r>
              <a:rPr lang="fr-FR" sz="3600" dirty="0"/>
              <a:t> pour les utilisateurs autorisés. Grâce aux </a:t>
            </a:r>
            <a:r>
              <a:rPr lang="fr-FR" sz="3600" b="1" dirty="0"/>
              <a:t>rapports statistiques et analytiques</a:t>
            </a:r>
            <a:r>
              <a:rPr lang="fr-FR" sz="3600" dirty="0"/>
              <a:t>, il soutient la prise de décision, tout en assurant une </a:t>
            </a:r>
            <a:r>
              <a:rPr lang="fr-FR" sz="3600" b="1" dirty="0"/>
              <a:t>traçabilité complète des actions</a:t>
            </a:r>
            <a:r>
              <a:rPr lang="fr-FR" sz="3600" dirty="0"/>
              <a:t> pour plus de transparence et de fiabilité.</a:t>
            </a:r>
          </a:p>
        </p:txBody>
      </p:sp>
      <p:grpSp>
        <p:nvGrpSpPr>
          <p:cNvPr id="9" name="Group 7">
            <a:extLst>
              <a:ext uri="{FF2B5EF4-FFF2-40B4-BE49-F238E27FC236}">
                <a16:creationId xmlns:a16="http://schemas.microsoft.com/office/drawing/2014/main" id="{0E676E05-E6C0-E642-8D37-CEC132B396AA}"/>
              </a:ext>
            </a:extLst>
          </p:cNvPr>
          <p:cNvGrpSpPr/>
          <p:nvPr/>
        </p:nvGrpSpPr>
        <p:grpSpPr>
          <a:xfrm>
            <a:off x="9784934" y="0"/>
            <a:ext cx="8503065" cy="10287000"/>
            <a:chOff x="0" y="0"/>
            <a:chExt cx="12971299" cy="13716000"/>
          </a:xfrm>
        </p:grpSpPr>
        <p:pic>
          <p:nvPicPr>
            <p:cNvPr id="10" name="Picture 8">
              <a:extLst>
                <a:ext uri="{FF2B5EF4-FFF2-40B4-BE49-F238E27FC236}">
                  <a16:creationId xmlns:a16="http://schemas.microsoft.com/office/drawing/2014/main" id="{EDC5EA57-1F2F-2280-2A4E-6F97254C089F}"/>
                </a:ext>
              </a:extLst>
            </p:cNvPr>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11" name="Freeform 9">
            <a:extLst>
              <a:ext uri="{FF2B5EF4-FFF2-40B4-BE49-F238E27FC236}">
                <a16:creationId xmlns:a16="http://schemas.microsoft.com/office/drawing/2014/main" id="{C6AF00B6-57F5-EA6F-904F-FD83659C60CC}"/>
              </a:ext>
            </a:extLst>
          </p:cNvPr>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2" name="Image 11">
            <a:extLst>
              <a:ext uri="{FF2B5EF4-FFF2-40B4-BE49-F238E27FC236}">
                <a16:creationId xmlns:a16="http://schemas.microsoft.com/office/drawing/2014/main" id="{9FF1AD5E-4FB7-AE0B-267C-9CB25F89D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8997" y="1919662"/>
            <a:ext cx="8503065" cy="7446245"/>
          </a:xfrm>
          <a:prstGeom prst="rect">
            <a:avLst/>
          </a:prstGeom>
        </p:spPr>
      </p:pic>
    </p:spTree>
    <p:extLst>
      <p:ext uri="{BB962C8B-B14F-4D97-AF65-F5344CB8AC3E}">
        <p14:creationId xmlns:p14="http://schemas.microsoft.com/office/powerpoint/2010/main" val="47132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209800" y="631653"/>
            <a:ext cx="6324600" cy="961802"/>
          </a:xfrm>
          <a:prstGeom prst="rect">
            <a:avLst/>
          </a:prstGeom>
        </p:spPr>
        <p:txBody>
          <a:bodyPr wrap="square" lIns="0" tIns="0" rIns="0" bIns="0" rtlCol="0" anchor="t">
            <a:spAutoFit/>
          </a:bodyPr>
          <a:lstStyle/>
          <a:p>
            <a:pPr>
              <a:lnSpc>
                <a:spcPts val="7517"/>
              </a:lnSpc>
            </a:pPr>
            <a:r>
              <a:rPr lang="fr-GN" b="1" dirty="0"/>
              <a:t> </a:t>
            </a:r>
            <a:r>
              <a:rPr lang="fr-GN" sz="6896" b="1" dirty="0">
                <a:solidFill>
                  <a:srgbClr val="000000"/>
                </a:solidFill>
                <a:latin typeface="Codec Pro Bold"/>
              </a:rPr>
              <a:t>Problématique</a:t>
            </a:r>
            <a:endParaRPr lang="en-US" sz="6896" b="1" dirty="0">
              <a:solidFill>
                <a:srgbClr val="000000"/>
              </a:solidFill>
              <a:latin typeface="Codec Pro Bold"/>
              <a:ea typeface="Codec Pro Bold"/>
              <a:cs typeface="Codec Pro Bold"/>
              <a:sym typeface="Codec Pro Bold"/>
            </a:endParaRPr>
          </a:p>
        </p:txBody>
      </p:sp>
      <p:sp>
        <p:nvSpPr>
          <p:cNvPr id="5" name="Freeform 5"/>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07</a:t>
            </a:r>
          </a:p>
        </p:txBody>
      </p:sp>
      <p:sp>
        <p:nvSpPr>
          <p:cNvPr id="18" name="TextBox 6">
            <a:extLst>
              <a:ext uri="{FF2B5EF4-FFF2-40B4-BE49-F238E27FC236}">
                <a16:creationId xmlns:a16="http://schemas.microsoft.com/office/drawing/2014/main" id="{01F2D6A1-8B0B-69BF-7D50-76E6F62B16BC}"/>
              </a:ext>
            </a:extLst>
          </p:cNvPr>
          <p:cNvSpPr txBox="1"/>
          <p:nvPr/>
        </p:nvSpPr>
        <p:spPr>
          <a:xfrm>
            <a:off x="1487435" y="1764427"/>
            <a:ext cx="9028165" cy="6647974"/>
          </a:xfrm>
          <a:prstGeom prst="rect">
            <a:avLst/>
          </a:prstGeom>
        </p:spPr>
        <p:txBody>
          <a:bodyPr wrap="square" lIns="0" tIns="0" rIns="0" bIns="0" rtlCol="0" anchor="t">
            <a:spAutoFit/>
          </a:bodyPr>
          <a:lstStyle/>
          <a:p>
            <a:r>
              <a:rPr lang="fr-FR" sz="4800" dirty="0">
                <a:solidFill>
                  <a:srgbClr val="000000"/>
                </a:solidFill>
                <a:latin typeface="Codec Pro"/>
                <a:sym typeface="Codec Pro"/>
              </a:rPr>
              <a:t>La gestion manuelle des ressources humaines présente plusieurs défis, notamment la perte de temps, les erreurs et le manque de traçabilité. Comment permettre aux entreprises d’avoir un outil centralisé et fiable pour gérer le capital humain ?</a:t>
            </a:r>
            <a:endParaRPr lang="en-US" sz="4800" dirty="0">
              <a:solidFill>
                <a:srgbClr val="000000"/>
              </a:solidFill>
              <a:latin typeface="Codec Pro"/>
              <a:sym typeface="Codec Pro"/>
            </a:endParaRPr>
          </a:p>
        </p:txBody>
      </p:sp>
      <p:grpSp>
        <p:nvGrpSpPr>
          <p:cNvPr id="19" name="Group 2">
            <a:extLst>
              <a:ext uri="{FF2B5EF4-FFF2-40B4-BE49-F238E27FC236}">
                <a16:creationId xmlns:a16="http://schemas.microsoft.com/office/drawing/2014/main" id="{03A9432E-8355-A3E1-7809-525761EE0A44}"/>
              </a:ext>
            </a:extLst>
          </p:cNvPr>
          <p:cNvGrpSpPr/>
          <p:nvPr/>
        </p:nvGrpSpPr>
        <p:grpSpPr>
          <a:xfrm>
            <a:off x="10439400" y="0"/>
            <a:ext cx="7848600" cy="10287000"/>
            <a:chOff x="0" y="0"/>
            <a:chExt cx="13139185" cy="13716000"/>
          </a:xfrm>
        </p:grpSpPr>
        <p:sp>
          <p:nvSpPr>
            <p:cNvPr id="20" name="AutoShape 3">
              <a:extLst>
                <a:ext uri="{FF2B5EF4-FFF2-40B4-BE49-F238E27FC236}">
                  <a16:creationId xmlns:a16="http://schemas.microsoft.com/office/drawing/2014/main" id="{39D6F1B6-6858-79CD-4A5C-24CBF00233D3}"/>
                </a:ext>
              </a:extLst>
            </p:cNvPr>
            <p:cNvSpPr/>
            <p:nvPr/>
          </p:nvSpPr>
          <p:spPr>
            <a:xfrm>
              <a:off x="0" y="0"/>
              <a:ext cx="13139185" cy="13716000"/>
            </a:xfrm>
            <a:prstGeom prst="rect">
              <a:avLst/>
            </a:prstGeom>
            <a:solidFill>
              <a:srgbClr val="82C2E6"/>
            </a:solidFill>
          </p:spPr>
        </p:sp>
      </p:grpSp>
      <p:pic>
        <p:nvPicPr>
          <p:cNvPr id="3" name="Image 2">
            <a:extLst>
              <a:ext uri="{FF2B5EF4-FFF2-40B4-BE49-F238E27FC236}">
                <a16:creationId xmlns:a16="http://schemas.microsoft.com/office/drawing/2014/main" id="{02E465FC-CF21-A0A9-31BC-F688A2D7F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409" y="1128852"/>
            <a:ext cx="6563956" cy="7353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9400" y="0"/>
            <a:ext cx="7848600"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905000" y="1244812"/>
            <a:ext cx="74777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rPr>
              <a:t>Solution proposer</a:t>
            </a:r>
            <a:endParaRPr lang="en-US" sz="6600" b="1" dirty="0">
              <a:solidFill>
                <a:srgbClr val="000000"/>
              </a:solidFill>
              <a:latin typeface="Codec Pro Bold"/>
              <a:sym typeface="Codec Pro Bold"/>
            </a:endParaRPr>
          </a:p>
        </p:txBody>
      </p:sp>
      <p:sp>
        <p:nvSpPr>
          <p:cNvPr id="10" name="TextBox 10"/>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08</a:t>
            </a:r>
          </a:p>
        </p:txBody>
      </p:sp>
      <p:sp>
        <p:nvSpPr>
          <p:cNvPr id="11" name="TextBox 11"/>
          <p:cNvSpPr txBox="1"/>
          <p:nvPr/>
        </p:nvSpPr>
        <p:spPr>
          <a:xfrm>
            <a:off x="1028700" y="2701136"/>
            <a:ext cx="8824761" cy="5909310"/>
          </a:xfrm>
          <a:prstGeom prst="rect">
            <a:avLst/>
          </a:prstGeom>
        </p:spPr>
        <p:txBody>
          <a:bodyPr wrap="square" lIns="0" tIns="0" rIns="0" bIns="0" rtlCol="0" anchor="t">
            <a:spAutoFit/>
          </a:bodyPr>
          <a:lstStyle/>
          <a:p>
            <a:r>
              <a:rPr lang="fr-FR" sz="4800" dirty="0">
                <a:solidFill>
                  <a:srgbClr val="000000"/>
                </a:solidFill>
                <a:latin typeface="Codec Pro"/>
                <a:sym typeface="Codec Pro"/>
              </a:rPr>
              <a:t>Le projet de SGRH est justifié par les avantages qu'il présente, notamment la modernisation des processus RH, l'amélioration de l'efficacité et de la productivité, et la réduction des erreurs.</a:t>
            </a:r>
            <a:endParaRPr lang="en-US" sz="4800" dirty="0">
              <a:solidFill>
                <a:srgbClr val="000000"/>
              </a:solidFill>
              <a:latin typeface="Codec Pro"/>
              <a:sym typeface="Codec Pro"/>
            </a:endParaRPr>
          </a:p>
        </p:txBody>
      </p:sp>
      <p:pic>
        <p:nvPicPr>
          <p:cNvPr id="12" name="Image 11">
            <a:extLst>
              <a:ext uri="{FF2B5EF4-FFF2-40B4-BE49-F238E27FC236}">
                <a16:creationId xmlns:a16="http://schemas.microsoft.com/office/drawing/2014/main" id="{E2354A0D-47E8-375F-DE97-20708F02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455483"/>
            <a:ext cx="6705600" cy="73760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37702" y="697974"/>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09</a:t>
            </a:r>
          </a:p>
        </p:txBody>
      </p:sp>
      <p:sp>
        <p:nvSpPr>
          <p:cNvPr id="6" name="TextBox 6"/>
          <p:cNvSpPr txBox="1"/>
          <p:nvPr/>
        </p:nvSpPr>
        <p:spPr>
          <a:xfrm>
            <a:off x="2667000" y="1654558"/>
            <a:ext cx="9304208" cy="564322"/>
          </a:xfrm>
          <a:prstGeom prst="rect">
            <a:avLst/>
          </a:prstGeom>
        </p:spPr>
        <p:txBody>
          <a:bodyPr wrap="square" lIns="0" tIns="0" rIns="0" bIns="0" rtlCol="0" anchor="t">
            <a:spAutoFit/>
          </a:bodyPr>
          <a:lstStyle/>
          <a:p>
            <a:pPr algn="ctr">
              <a:lnSpc>
                <a:spcPts val="4700"/>
              </a:lnSpc>
            </a:pPr>
            <a:r>
              <a:rPr lang="fr-FR" sz="3357" b="1" dirty="0">
                <a:solidFill>
                  <a:srgbClr val="000000"/>
                </a:solidFill>
                <a:latin typeface="Codec Pro Bold"/>
                <a:ea typeface="Codec Pro Bold"/>
                <a:cs typeface="Codec Pro Bold"/>
                <a:sym typeface="Codec Pro Bold"/>
              </a:rPr>
              <a:t>Le SGRH offrira les fonctionnalités suivantes :</a:t>
            </a:r>
            <a:endParaRPr lang="en-US" sz="3357" b="1" dirty="0">
              <a:solidFill>
                <a:srgbClr val="000000"/>
              </a:solidFill>
              <a:latin typeface="Codec Pro Bold"/>
              <a:ea typeface="Codec Pro Bold"/>
              <a:cs typeface="Codec Pro Bold"/>
              <a:sym typeface="Codec Pro Bold"/>
            </a:endParaRPr>
          </a:p>
        </p:txBody>
      </p:sp>
      <p:sp>
        <p:nvSpPr>
          <p:cNvPr id="7" name="TextBox 7"/>
          <p:cNvSpPr txBox="1"/>
          <p:nvPr/>
        </p:nvSpPr>
        <p:spPr>
          <a:xfrm>
            <a:off x="2667000" y="2593052"/>
            <a:ext cx="13094776" cy="6463308"/>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employés </a:t>
            </a:r>
          </a:p>
          <a:p>
            <a:r>
              <a:rPr lang="fr-FR" sz="3500" dirty="0">
                <a:solidFill>
                  <a:srgbClr val="000000"/>
                </a:solidFill>
                <a:latin typeface="Codec Pro"/>
                <a:sym typeface="Codec Pro"/>
              </a:rPr>
              <a:t> 	</a:t>
            </a:r>
            <a:r>
              <a:rPr lang="fr-GN" sz="3500" dirty="0">
                <a:solidFill>
                  <a:srgbClr val="000000"/>
                </a:solidFill>
                <a:latin typeface="Codec Pro"/>
              </a:rPr>
              <a:t>Ajout / modification, contrats,</a:t>
            </a:r>
            <a:r>
              <a:rPr lang="fr-FR" sz="3500" dirty="0">
                <a:solidFill>
                  <a:srgbClr val="000000"/>
                </a:solidFill>
                <a:latin typeface="Codec Pro"/>
              </a:rPr>
              <a:t> </a:t>
            </a:r>
            <a:r>
              <a:rPr lang="fr-GN" sz="3500" dirty="0">
                <a:solidFill>
                  <a:srgbClr val="000000"/>
                </a:solidFill>
                <a:latin typeface="Codec Pro"/>
              </a:rPr>
              <a:t>informations </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sym typeface="Codec Pro"/>
              </a:rPr>
              <a:t>Gestion des demandes</a:t>
            </a:r>
          </a:p>
          <a:p>
            <a:r>
              <a:rPr lang="fr-FR" sz="3500" dirty="0">
                <a:solidFill>
                  <a:srgbClr val="000000"/>
                </a:solidFill>
                <a:latin typeface="Codec Pro"/>
                <a:sym typeface="Codec Pro"/>
              </a:rPr>
              <a:t>	</a:t>
            </a:r>
            <a:r>
              <a:rPr lang="fr-GN" sz="3500" dirty="0">
                <a:solidFill>
                  <a:srgbClr val="000000"/>
                </a:solidFill>
                <a:latin typeface="Codec Pro"/>
              </a:rPr>
              <a:t>Congés, validations, solde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présences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Pointage, retards, absences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Suivi des formations</a:t>
            </a:r>
          </a:p>
          <a:p>
            <a:pPr lvl="1"/>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Planification et archivage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salaires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Calcul automatique, primes, bulletins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Recrutement</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Offres, tri de candidatures, suivi</a:t>
            </a:r>
            <a:endParaRPr lang="en-US" sz="3500" dirty="0">
              <a:solidFill>
                <a:srgbClr val="000000"/>
              </a:solidFill>
              <a:latin typeface="Codec Pro"/>
              <a:ea typeface="Codec Pro"/>
              <a:cs typeface="Codec Pro"/>
              <a:sym typeface="Codec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6883</TotalTime>
  <Words>791</Words>
  <Application>Microsoft Office PowerPoint</Application>
  <PresentationFormat>Personnalisé</PresentationFormat>
  <Paragraphs>89</Paragraphs>
  <Slides>16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Codec Pro</vt:lpstr>
      <vt:lpstr>Montserrat Bold</vt:lpstr>
      <vt:lpstr>Codec Pro Bold</vt:lpstr>
      <vt:lpstr>Wingdings</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bleu moderne simple</dc:title>
  <dc:creator>Ibrahima Sory Traore</dc:creator>
  <cp:lastModifiedBy>Ibrahima Sory Traore</cp:lastModifiedBy>
  <cp:revision>7</cp:revision>
  <dcterms:created xsi:type="dcterms:W3CDTF">2006-08-16T00:00:00Z</dcterms:created>
  <dcterms:modified xsi:type="dcterms:W3CDTF">2025-09-18T21:00:56Z</dcterms:modified>
  <dc:identifier>DAGylfnug88</dc:identifier>
</cp:coreProperties>
</file>